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63"/>
  </p:notesMasterIdLst>
  <p:sldIdLst>
    <p:sldId id="280" r:id="rId2"/>
    <p:sldId id="283" r:id="rId3"/>
    <p:sldId id="282" r:id="rId4"/>
    <p:sldId id="322" r:id="rId5"/>
    <p:sldId id="285" r:id="rId6"/>
    <p:sldId id="287" r:id="rId7"/>
    <p:sldId id="289" r:id="rId8"/>
    <p:sldId id="288" r:id="rId9"/>
    <p:sldId id="291" r:id="rId10"/>
    <p:sldId id="292" r:id="rId11"/>
    <p:sldId id="321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0" r:id="rId37"/>
    <p:sldId id="257" r:id="rId38"/>
    <p:sldId id="259" r:id="rId39"/>
    <p:sldId id="261" r:id="rId40"/>
    <p:sldId id="337" r:id="rId41"/>
    <p:sldId id="262" r:id="rId42"/>
    <p:sldId id="263" r:id="rId43"/>
    <p:sldId id="264" r:id="rId44"/>
    <p:sldId id="260" r:id="rId45"/>
    <p:sldId id="270" r:id="rId46"/>
    <p:sldId id="266" r:id="rId47"/>
    <p:sldId id="267" r:id="rId48"/>
    <p:sldId id="268" r:id="rId49"/>
    <p:sldId id="323" r:id="rId50"/>
    <p:sldId id="324" r:id="rId51"/>
    <p:sldId id="325" r:id="rId52"/>
    <p:sldId id="326" r:id="rId53"/>
    <p:sldId id="327" r:id="rId54"/>
    <p:sldId id="328" r:id="rId55"/>
    <p:sldId id="329" r:id="rId56"/>
    <p:sldId id="330" r:id="rId57"/>
    <p:sldId id="331" r:id="rId58"/>
    <p:sldId id="332" r:id="rId59"/>
    <p:sldId id="333" r:id="rId60"/>
    <p:sldId id="334" r:id="rId61"/>
    <p:sldId id="335" r:id="rId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14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3E20D5-913C-441A-A496-CDA77C4A0025}" type="doc">
      <dgm:prSet loTypeId="urn:microsoft.com/office/officeart/2005/8/layout/vList3" loCatId="list" qsTypeId="urn:microsoft.com/office/officeart/2005/8/quickstyle/3d2" qsCatId="3D" csTypeId="urn:microsoft.com/office/officeart/2005/8/colors/accent1_2" csCatId="accent1" phldr="1"/>
      <dgm:spPr/>
    </dgm:pt>
    <dgm:pt modelId="{AA908FF4-C5FB-4950-A26C-ABD2BB36FB30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What and why deep learning?</a:t>
          </a:r>
          <a:endParaRPr lang="en-US" dirty="0">
            <a:solidFill>
              <a:schemeClr val="tx1"/>
            </a:solidFill>
          </a:endParaRPr>
        </a:p>
      </dgm:t>
    </dgm:pt>
    <dgm:pt modelId="{6624B121-E0DF-41E7-AFF9-253A420472C9}" type="parTrans" cxnId="{AAF9688D-73C7-4AA1-A754-71B40326DC6B}">
      <dgm:prSet/>
      <dgm:spPr/>
      <dgm:t>
        <a:bodyPr/>
        <a:lstStyle/>
        <a:p>
          <a:endParaRPr lang="en-US"/>
        </a:p>
      </dgm:t>
    </dgm:pt>
    <dgm:pt modelId="{1F014B22-20CC-4295-A7AB-522F4FE94823}" type="sibTrans" cxnId="{AAF9688D-73C7-4AA1-A754-71B40326DC6B}">
      <dgm:prSet/>
      <dgm:spPr/>
      <dgm:t>
        <a:bodyPr/>
        <a:lstStyle/>
        <a:p>
          <a:endParaRPr lang="en-US"/>
        </a:p>
      </dgm:t>
    </dgm:pt>
    <dgm:pt modelId="{CB1BCD06-58BC-4C5C-B095-CBBB77450EC2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Why deep learning works so well</a:t>
          </a:r>
          <a:endParaRPr lang="en-US" dirty="0">
            <a:solidFill>
              <a:schemeClr val="tx1"/>
            </a:solidFill>
          </a:endParaRPr>
        </a:p>
      </dgm:t>
    </dgm:pt>
    <dgm:pt modelId="{DE0FBB9E-0DC9-41A6-BA20-5932F19EE937}" type="parTrans" cxnId="{62CCDD4B-E4EF-49D1-BE64-D8A186DEE9DA}">
      <dgm:prSet/>
      <dgm:spPr/>
      <dgm:t>
        <a:bodyPr/>
        <a:lstStyle/>
        <a:p>
          <a:endParaRPr lang="en-US"/>
        </a:p>
      </dgm:t>
    </dgm:pt>
    <dgm:pt modelId="{F7164BC6-293A-467E-9BB2-3D4763A6CC80}" type="sibTrans" cxnId="{62CCDD4B-E4EF-49D1-BE64-D8A186DEE9DA}">
      <dgm:prSet/>
      <dgm:spPr/>
      <dgm:t>
        <a:bodyPr/>
        <a:lstStyle/>
        <a:p>
          <a:endParaRPr lang="en-US"/>
        </a:p>
      </dgm:t>
    </dgm:pt>
    <dgm:pt modelId="{51B010D9-0EE3-4DAA-9A46-AB8AF720D63F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Neural network as </a:t>
          </a:r>
          <a:r>
            <a:rPr lang="en-US" dirty="0" err="1" smtClean="0">
              <a:solidFill>
                <a:schemeClr val="tx1"/>
              </a:solidFill>
            </a:rPr>
            <a:t>blackbox</a:t>
          </a:r>
          <a:r>
            <a:rPr lang="en-US" dirty="0" smtClean="0">
              <a:solidFill>
                <a:schemeClr val="tx1"/>
              </a:solidFill>
            </a:rPr>
            <a:t> </a:t>
          </a:r>
          <a:endParaRPr lang="en-US" dirty="0">
            <a:solidFill>
              <a:schemeClr val="tx1"/>
            </a:solidFill>
          </a:endParaRPr>
        </a:p>
      </dgm:t>
    </dgm:pt>
    <dgm:pt modelId="{297CAF24-760B-43D0-BCCD-E8F5F4649206}" type="parTrans" cxnId="{7D1826E8-EBAB-43EF-9713-1E057F48DDA3}">
      <dgm:prSet/>
      <dgm:spPr/>
      <dgm:t>
        <a:bodyPr/>
        <a:lstStyle/>
        <a:p>
          <a:endParaRPr lang="en-US"/>
        </a:p>
      </dgm:t>
    </dgm:pt>
    <dgm:pt modelId="{A56843C1-6CC5-4349-9AC8-57A6D3AA8A7B}" type="sibTrans" cxnId="{7D1826E8-EBAB-43EF-9713-1E057F48DDA3}">
      <dgm:prSet/>
      <dgm:spPr/>
      <dgm:t>
        <a:bodyPr/>
        <a:lstStyle/>
        <a:p>
          <a:endParaRPr lang="en-US"/>
        </a:p>
      </dgm:t>
    </dgm:pt>
    <dgm:pt modelId="{EA671C42-5369-4B5E-826D-84CB96AA5AE7}">
      <dgm:prSet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Training neural network</a:t>
          </a:r>
          <a:endParaRPr lang="en-US" dirty="0">
            <a:solidFill>
              <a:schemeClr val="tx1"/>
            </a:solidFill>
          </a:endParaRPr>
        </a:p>
      </dgm:t>
    </dgm:pt>
    <dgm:pt modelId="{6E956CCF-0B28-478C-8EE6-8A37A6AD2D67}" type="parTrans" cxnId="{BC6F5823-D025-47F9-B4C3-EB1B2928535B}">
      <dgm:prSet/>
      <dgm:spPr/>
      <dgm:t>
        <a:bodyPr/>
        <a:lstStyle/>
        <a:p>
          <a:endParaRPr lang="en-US"/>
        </a:p>
      </dgm:t>
    </dgm:pt>
    <dgm:pt modelId="{151DF0FF-447E-4420-9146-883EE7CE18CB}" type="sibTrans" cxnId="{BC6F5823-D025-47F9-B4C3-EB1B2928535B}">
      <dgm:prSet/>
      <dgm:spPr/>
      <dgm:t>
        <a:bodyPr/>
        <a:lstStyle/>
        <a:p>
          <a:endParaRPr lang="en-US"/>
        </a:p>
      </dgm:t>
    </dgm:pt>
    <dgm:pt modelId="{A2C1A748-035E-47A6-A0C5-D47FB5AF91BF}">
      <dgm:prSet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Some practical matters</a:t>
          </a:r>
          <a:endParaRPr lang="en-US" dirty="0">
            <a:solidFill>
              <a:schemeClr val="tx1"/>
            </a:solidFill>
          </a:endParaRPr>
        </a:p>
      </dgm:t>
    </dgm:pt>
    <dgm:pt modelId="{8EEDF77C-DDFF-4DF5-B473-800A156FDDAC}" type="sibTrans" cxnId="{AF36F33F-1880-4115-AC52-2B9EB84AE5CF}">
      <dgm:prSet/>
      <dgm:spPr/>
      <dgm:t>
        <a:bodyPr/>
        <a:lstStyle/>
        <a:p>
          <a:endParaRPr lang="en-US"/>
        </a:p>
      </dgm:t>
    </dgm:pt>
    <dgm:pt modelId="{41F32EA2-E8BE-40A0-8F74-96C2C40754E6}" type="parTrans" cxnId="{AF36F33F-1880-4115-AC52-2B9EB84AE5CF}">
      <dgm:prSet/>
      <dgm:spPr/>
      <dgm:t>
        <a:bodyPr/>
        <a:lstStyle/>
        <a:p>
          <a:endParaRPr lang="en-US"/>
        </a:p>
      </dgm:t>
    </dgm:pt>
    <dgm:pt modelId="{18D5D71E-A178-4FBE-A73C-9DDDD7AD8CC7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Understanding input, output, weight/parameters</a:t>
          </a:r>
          <a:endParaRPr lang="en-US" dirty="0">
            <a:solidFill>
              <a:schemeClr val="tx1"/>
            </a:solidFill>
          </a:endParaRPr>
        </a:p>
      </dgm:t>
    </dgm:pt>
    <dgm:pt modelId="{8C795317-21EA-4E50-8010-92ED32C9FDB2}" type="parTrans" cxnId="{D9CDDAC0-843A-49E7-B353-31611CEFEDC8}">
      <dgm:prSet/>
      <dgm:spPr/>
      <dgm:t>
        <a:bodyPr/>
        <a:lstStyle/>
        <a:p>
          <a:endParaRPr lang="en-US"/>
        </a:p>
      </dgm:t>
    </dgm:pt>
    <dgm:pt modelId="{1D0815EC-A371-4EF2-9B66-F38A399AAA8E}" type="sibTrans" cxnId="{D9CDDAC0-843A-49E7-B353-31611CEFEDC8}">
      <dgm:prSet/>
      <dgm:spPr/>
      <dgm:t>
        <a:bodyPr/>
        <a:lstStyle/>
        <a:p>
          <a:endParaRPr lang="en-US"/>
        </a:p>
      </dgm:t>
    </dgm:pt>
    <dgm:pt modelId="{9329F744-58AC-4A84-9288-B2DB3626E4F8}" type="pres">
      <dgm:prSet presAssocID="{D03E20D5-913C-441A-A496-CDA77C4A0025}" presName="linearFlow" presStyleCnt="0">
        <dgm:presLayoutVars>
          <dgm:dir/>
          <dgm:resizeHandles val="exact"/>
        </dgm:presLayoutVars>
      </dgm:prSet>
      <dgm:spPr/>
    </dgm:pt>
    <dgm:pt modelId="{DB6A206D-6D9E-4CE5-AB60-AA645943D39C}" type="pres">
      <dgm:prSet presAssocID="{AA908FF4-C5FB-4950-A26C-ABD2BB36FB30}" presName="composite" presStyleCnt="0"/>
      <dgm:spPr/>
    </dgm:pt>
    <dgm:pt modelId="{41A9752E-728A-45C4-A780-827C97CF6117}" type="pres">
      <dgm:prSet presAssocID="{AA908FF4-C5FB-4950-A26C-ABD2BB36FB30}" presName="imgShp" presStyleLbl="fgImgPlace1" presStyleIdx="0" presStyleCnt="6"/>
      <dgm:spPr/>
    </dgm:pt>
    <dgm:pt modelId="{3F0EA943-8459-41F1-8C1D-C8B58F9FB17A}" type="pres">
      <dgm:prSet presAssocID="{AA908FF4-C5FB-4950-A26C-ABD2BB36FB30}" presName="txShp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56292D-23EC-44DE-8AE7-76357273923F}" type="pres">
      <dgm:prSet presAssocID="{1F014B22-20CC-4295-A7AB-522F4FE94823}" presName="spacing" presStyleCnt="0"/>
      <dgm:spPr/>
    </dgm:pt>
    <dgm:pt modelId="{81844633-F730-483F-821C-3A7E6CC37B62}" type="pres">
      <dgm:prSet presAssocID="{CB1BCD06-58BC-4C5C-B095-CBBB77450EC2}" presName="composite" presStyleCnt="0"/>
      <dgm:spPr/>
    </dgm:pt>
    <dgm:pt modelId="{98F6A3D3-0991-42ED-B5C7-85B0DE0E2716}" type="pres">
      <dgm:prSet presAssocID="{CB1BCD06-58BC-4C5C-B095-CBBB77450EC2}" presName="imgShp" presStyleLbl="fgImgPlace1" presStyleIdx="1" presStyleCnt="6"/>
      <dgm:spPr/>
    </dgm:pt>
    <dgm:pt modelId="{593911B7-C3A3-4E66-BD2A-76AF048B9065}" type="pres">
      <dgm:prSet presAssocID="{CB1BCD06-58BC-4C5C-B095-CBBB77450EC2}" presName="txShp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515755-2127-4034-8360-0BE855FF0089}" type="pres">
      <dgm:prSet presAssocID="{F7164BC6-293A-467E-9BB2-3D4763A6CC80}" presName="spacing" presStyleCnt="0"/>
      <dgm:spPr/>
    </dgm:pt>
    <dgm:pt modelId="{AFCDC23E-3D30-457D-8361-9A08B75B6284}" type="pres">
      <dgm:prSet presAssocID="{51B010D9-0EE3-4DAA-9A46-AB8AF720D63F}" presName="composite" presStyleCnt="0"/>
      <dgm:spPr/>
    </dgm:pt>
    <dgm:pt modelId="{DBD952C2-E670-4C58-8B8F-022E7F638170}" type="pres">
      <dgm:prSet presAssocID="{51B010D9-0EE3-4DAA-9A46-AB8AF720D63F}" presName="imgShp" presStyleLbl="fgImgPlace1" presStyleIdx="2" presStyleCnt="6"/>
      <dgm:spPr/>
    </dgm:pt>
    <dgm:pt modelId="{4400E101-9002-44D0-9F61-F6949C486DB6}" type="pres">
      <dgm:prSet presAssocID="{51B010D9-0EE3-4DAA-9A46-AB8AF720D63F}" presName="txShp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C9536C-1CC5-4E90-880F-272D8CE68622}" type="pres">
      <dgm:prSet presAssocID="{A56843C1-6CC5-4349-9AC8-57A6D3AA8A7B}" presName="spacing" presStyleCnt="0"/>
      <dgm:spPr/>
    </dgm:pt>
    <dgm:pt modelId="{98E5083B-CEA4-4791-8637-AF7700C2B1CF}" type="pres">
      <dgm:prSet presAssocID="{18D5D71E-A178-4FBE-A73C-9DDDD7AD8CC7}" presName="composite" presStyleCnt="0"/>
      <dgm:spPr/>
    </dgm:pt>
    <dgm:pt modelId="{0BF97282-DEBB-42C0-BA0E-BA9A8696A432}" type="pres">
      <dgm:prSet presAssocID="{18D5D71E-A178-4FBE-A73C-9DDDD7AD8CC7}" presName="imgShp" presStyleLbl="fgImgPlace1" presStyleIdx="3" presStyleCnt="6"/>
      <dgm:spPr/>
    </dgm:pt>
    <dgm:pt modelId="{9941E446-4DFE-42F0-97D0-0CFCD2FCB6D7}" type="pres">
      <dgm:prSet presAssocID="{18D5D71E-A178-4FBE-A73C-9DDDD7AD8CC7}" presName="txShp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3AEDDB-8133-40B0-BDDD-B5184140414B}" type="pres">
      <dgm:prSet presAssocID="{1D0815EC-A371-4EF2-9B66-F38A399AAA8E}" presName="spacing" presStyleCnt="0"/>
      <dgm:spPr/>
    </dgm:pt>
    <dgm:pt modelId="{A0EE46E9-F27D-49C2-BB0D-092772CE9144}" type="pres">
      <dgm:prSet presAssocID="{EA671C42-5369-4B5E-826D-84CB96AA5AE7}" presName="composite" presStyleCnt="0"/>
      <dgm:spPr/>
    </dgm:pt>
    <dgm:pt modelId="{76396BB6-7752-4EAC-B710-1DD22D7B43FF}" type="pres">
      <dgm:prSet presAssocID="{EA671C42-5369-4B5E-826D-84CB96AA5AE7}" presName="imgShp" presStyleLbl="fgImgPlace1" presStyleIdx="4" presStyleCnt="6"/>
      <dgm:spPr/>
    </dgm:pt>
    <dgm:pt modelId="{D5E30A8F-1A77-4954-879C-31615F852F53}" type="pres">
      <dgm:prSet presAssocID="{EA671C42-5369-4B5E-826D-84CB96AA5AE7}" presName="txShp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31B36A-3E8B-4DB8-91D1-F598CE4F72B0}" type="pres">
      <dgm:prSet presAssocID="{151DF0FF-447E-4420-9146-883EE7CE18CB}" presName="spacing" presStyleCnt="0"/>
      <dgm:spPr/>
    </dgm:pt>
    <dgm:pt modelId="{154168F4-76F2-4BD9-804D-F10AC460B3E7}" type="pres">
      <dgm:prSet presAssocID="{A2C1A748-035E-47A6-A0C5-D47FB5AF91BF}" presName="composite" presStyleCnt="0"/>
      <dgm:spPr/>
    </dgm:pt>
    <dgm:pt modelId="{7DFD7DB5-9A94-4A76-A61F-4A6B8FE15533}" type="pres">
      <dgm:prSet presAssocID="{A2C1A748-035E-47A6-A0C5-D47FB5AF91BF}" presName="imgShp" presStyleLbl="fgImgPlace1" presStyleIdx="5" presStyleCnt="6"/>
      <dgm:spPr/>
    </dgm:pt>
    <dgm:pt modelId="{5D6D84F3-10BD-4EFE-9549-11514044EFCE}" type="pres">
      <dgm:prSet presAssocID="{A2C1A748-035E-47A6-A0C5-D47FB5AF91BF}" presName="txShp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9CDDAC0-843A-49E7-B353-31611CEFEDC8}" srcId="{D03E20D5-913C-441A-A496-CDA77C4A0025}" destId="{18D5D71E-A178-4FBE-A73C-9DDDD7AD8CC7}" srcOrd="3" destOrd="0" parTransId="{8C795317-21EA-4E50-8010-92ED32C9FDB2}" sibTransId="{1D0815EC-A371-4EF2-9B66-F38A399AAA8E}"/>
    <dgm:cxn modelId="{BC6F5823-D025-47F9-B4C3-EB1B2928535B}" srcId="{D03E20D5-913C-441A-A496-CDA77C4A0025}" destId="{EA671C42-5369-4B5E-826D-84CB96AA5AE7}" srcOrd="4" destOrd="0" parTransId="{6E956CCF-0B28-478C-8EE6-8A37A6AD2D67}" sibTransId="{151DF0FF-447E-4420-9146-883EE7CE18CB}"/>
    <dgm:cxn modelId="{2994E87A-F7B6-4A23-9D24-6C463EF38E05}" type="presOf" srcId="{A2C1A748-035E-47A6-A0C5-D47FB5AF91BF}" destId="{5D6D84F3-10BD-4EFE-9549-11514044EFCE}" srcOrd="0" destOrd="0" presId="urn:microsoft.com/office/officeart/2005/8/layout/vList3"/>
    <dgm:cxn modelId="{62CCDD4B-E4EF-49D1-BE64-D8A186DEE9DA}" srcId="{D03E20D5-913C-441A-A496-CDA77C4A0025}" destId="{CB1BCD06-58BC-4C5C-B095-CBBB77450EC2}" srcOrd="1" destOrd="0" parTransId="{DE0FBB9E-0DC9-41A6-BA20-5932F19EE937}" sibTransId="{F7164BC6-293A-467E-9BB2-3D4763A6CC80}"/>
    <dgm:cxn modelId="{EF3DBC24-2964-4FFC-86BA-3126721F3EEC}" type="presOf" srcId="{18D5D71E-A178-4FBE-A73C-9DDDD7AD8CC7}" destId="{9941E446-4DFE-42F0-97D0-0CFCD2FCB6D7}" srcOrd="0" destOrd="0" presId="urn:microsoft.com/office/officeart/2005/8/layout/vList3"/>
    <dgm:cxn modelId="{2C65EFB7-F4A5-41DC-B90D-F7929506EE64}" type="presOf" srcId="{EA671C42-5369-4B5E-826D-84CB96AA5AE7}" destId="{D5E30A8F-1A77-4954-879C-31615F852F53}" srcOrd="0" destOrd="0" presId="urn:microsoft.com/office/officeart/2005/8/layout/vList3"/>
    <dgm:cxn modelId="{98DFAAFC-5BA7-4ADE-818F-3B8C997E58B5}" type="presOf" srcId="{CB1BCD06-58BC-4C5C-B095-CBBB77450EC2}" destId="{593911B7-C3A3-4E66-BD2A-76AF048B9065}" srcOrd="0" destOrd="0" presId="urn:microsoft.com/office/officeart/2005/8/layout/vList3"/>
    <dgm:cxn modelId="{F3002B22-B456-468F-9CAD-8F4D6D7F1060}" type="presOf" srcId="{D03E20D5-913C-441A-A496-CDA77C4A0025}" destId="{9329F744-58AC-4A84-9288-B2DB3626E4F8}" srcOrd="0" destOrd="0" presId="urn:microsoft.com/office/officeart/2005/8/layout/vList3"/>
    <dgm:cxn modelId="{7D1826E8-EBAB-43EF-9713-1E057F48DDA3}" srcId="{D03E20D5-913C-441A-A496-CDA77C4A0025}" destId="{51B010D9-0EE3-4DAA-9A46-AB8AF720D63F}" srcOrd="2" destOrd="0" parTransId="{297CAF24-760B-43D0-BCCD-E8F5F4649206}" sibTransId="{A56843C1-6CC5-4349-9AC8-57A6D3AA8A7B}"/>
    <dgm:cxn modelId="{AF36F33F-1880-4115-AC52-2B9EB84AE5CF}" srcId="{D03E20D5-913C-441A-A496-CDA77C4A0025}" destId="{A2C1A748-035E-47A6-A0C5-D47FB5AF91BF}" srcOrd="5" destOrd="0" parTransId="{41F32EA2-E8BE-40A0-8F74-96C2C40754E6}" sibTransId="{8EEDF77C-DDFF-4DF5-B473-800A156FDDAC}"/>
    <dgm:cxn modelId="{EF86BF70-DA71-4036-BF75-95853BB45381}" type="presOf" srcId="{51B010D9-0EE3-4DAA-9A46-AB8AF720D63F}" destId="{4400E101-9002-44D0-9F61-F6949C486DB6}" srcOrd="0" destOrd="0" presId="urn:microsoft.com/office/officeart/2005/8/layout/vList3"/>
    <dgm:cxn modelId="{DD805126-4A61-463C-ACF7-5C7D04BC1681}" type="presOf" srcId="{AA908FF4-C5FB-4950-A26C-ABD2BB36FB30}" destId="{3F0EA943-8459-41F1-8C1D-C8B58F9FB17A}" srcOrd="0" destOrd="0" presId="urn:microsoft.com/office/officeart/2005/8/layout/vList3"/>
    <dgm:cxn modelId="{AAF9688D-73C7-4AA1-A754-71B40326DC6B}" srcId="{D03E20D5-913C-441A-A496-CDA77C4A0025}" destId="{AA908FF4-C5FB-4950-A26C-ABD2BB36FB30}" srcOrd="0" destOrd="0" parTransId="{6624B121-E0DF-41E7-AFF9-253A420472C9}" sibTransId="{1F014B22-20CC-4295-A7AB-522F4FE94823}"/>
    <dgm:cxn modelId="{12F59C14-A7DB-4346-ACF1-45FDF79FABA6}" type="presParOf" srcId="{9329F744-58AC-4A84-9288-B2DB3626E4F8}" destId="{DB6A206D-6D9E-4CE5-AB60-AA645943D39C}" srcOrd="0" destOrd="0" presId="urn:microsoft.com/office/officeart/2005/8/layout/vList3"/>
    <dgm:cxn modelId="{A5FBFDB0-A5E4-46A2-94F7-B2639A5E1A7C}" type="presParOf" srcId="{DB6A206D-6D9E-4CE5-AB60-AA645943D39C}" destId="{41A9752E-728A-45C4-A780-827C97CF6117}" srcOrd="0" destOrd="0" presId="urn:microsoft.com/office/officeart/2005/8/layout/vList3"/>
    <dgm:cxn modelId="{8FCB1CF5-CCA5-40A9-A66F-A07FCB1BFD91}" type="presParOf" srcId="{DB6A206D-6D9E-4CE5-AB60-AA645943D39C}" destId="{3F0EA943-8459-41F1-8C1D-C8B58F9FB17A}" srcOrd="1" destOrd="0" presId="urn:microsoft.com/office/officeart/2005/8/layout/vList3"/>
    <dgm:cxn modelId="{145A7592-87C2-40B8-9A03-C939CC4D03E0}" type="presParOf" srcId="{9329F744-58AC-4A84-9288-B2DB3626E4F8}" destId="{A156292D-23EC-44DE-8AE7-76357273923F}" srcOrd="1" destOrd="0" presId="urn:microsoft.com/office/officeart/2005/8/layout/vList3"/>
    <dgm:cxn modelId="{EA97BA00-9CD0-4D99-98FF-9E4A9F1657FB}" type="presParOf" srcId="{9329F744-58AC-4A84-9288-B2DB3626E4F8}" destId="{81844633-F730-483F-821C-3A7E6CC37B62}" srcOrd="2" destOrd="0" presId="urn:microsoft.com/office/officeart/2005/8/layout/vList3"/>
    <dgm:cxn modelId="{C0F02D63-9AED-4C77-B66B-2AC038C0ECD5}" type="presParOf" srcId="{81844633-F730-483F-821C-3A7E6CC37B62}" destId="{98F6A3D3-0991-42ED-B5C7-85B0DE0E2716}" srcOrd="0" destOrd="0" presId="urn:microsoft.com/office/officeart/2005/8/layout/vList3"/>
    <dgm:cxn modelId="{602455B0-2E9A-46CD-935E-68749B100486}" type="presParOf" srcId="{81844633-F730-483F-821C-3A7E6CC37B62}" destId="{593911B7-C3A3-4E66-BD2A-76AF048B9065}" srcOrd="1" destOrd="0" presId="urn:microsoft.com/office/officeart/2005/8/layout/vList3"/>
    <dgm:cxn modelId="{A5878BB9-B560-46D6-BD14-6A75BF8B9359}" type="presParOf" srcId="{9329F744-58AC-4A84-9288-B2DB3626E4F8}" destId="{1D515755-2127-4034-8360-0BE855FF0089}" srcOrd="3" destOrd="0" presId="urn:microsoft.com/office/officeart/2005/8/layout/vList3"/>
    <dgm:cxn modelId="{C33E2068-B746-44F9-A386-9914A08464EB}" type="presParOf" srcId="{9329F744-58AC-4A84-9288-B2DB3626E4F8}" destId="{AFCDC23E-3D30-457D-8361-9A08B75B6284}" srcOrd="4" destOrd="0" presId="urn:microsoft.com/office/officeart/2005/8/layout/vList3"/>
    <dgm:cxn modelId="{C6EDAC95-7D6C-4878-A8AE-791D8E610AAE}" type="presParOf" srcId="{AFCDC23E-3D30-457D-8361-9A08B75B6284}" destId="{DBD952C2-E670-4C58-8B8F-022E7F638170}" srcOrd="0" destOrd="0" presId="urn:microsoft.com/office/officeart/2005/8/layout/vList3"/>
    <dgm:cxn modelId="{8AA67D51-D735-48C2-A82F-548FD522EE39}" type="presParOf" srcId="{AFCDC23E-3D30-457D-8361-9A08B75B6284}" destId="{4400E101-9002-44D0-9F61-F6949C486DB6}" srcOrd="1" destOrd="0" presId="urn:microsoft.com/office/officeart/2005/8/layout/vList3"/>
    <dgm:cxn modelId="{9BE79CAB-09D3-475C-9218-1CEAFD4EF65D}" type="presParOf" srcId="{9329F744-58AC-4A84-9288-B2DB3626E4F8}" destId="{72C9536C-1CC5-4E90-880F-272D8CE68622}" srcOrd="5" destOrd="0" presId="urn:microsoft.com/office/officeart/2005/8/layout/vList3"/>
    <dgm:cxn modelId="{D44D8F1A-ACBA-4C3D-800D-A3F9047C7CF5}" type="presParOf" srcId="{9329F744-58AC-4A84-9288-B2DB3626E4F8}" destId="{98E5083B-CEA4-4791-8637-AF7700C2B1CF}" srcOrd="6" destOrd="0" presId="urn:microsoft.com/office/officeart/2005/8/layout/vList3"/>
    <dgm:cxn modelId="{F8E3A412-1C61-4B79-95A1-F62EA023F1F4}" type="presParOf" srcId="{98E5083B-CEA4-4791-8637-AF7700C2B1CF}" destId="{0BF97282-DEBB-42C0-BA0E-BA9A8696A432}" srcOrd="0" destOrd="0" presId="urn:microsoft.com/office/officeart/2005/8/layout/vList3"/>
    <dgm:cxn modelId="{154186DC-9730-4320-9F1F-DBF03D6E6506}" type="presParOf" srcId="{98E5083B-CEA4-4791-8637-AF7700C2B1CF}" destId="{9941E446-4DFE-42F0-97D0-0CFCD2FCB6D7}" srcOrd="1" destOrd="0" presId="urn:microsoft.com/office/officeart/2005/8/layout/vList3"/>
    <dgm:cxn modelId="{A9AA97EE-AFBF-4BAD-AA7B-63E479293AB1}" type="presParOf" srcId="{9329F744-58AC-4A84-9288-B2DB3626E4F8}" destId="{C33AEDDB-8133-40B0-BDDD-B5184140414B}" srcOrd="7" destOrd="0" presId="urn:microsoft.com/office/officeart/2005/8/layout/vList3"/>
    <dgm:cxn modelId="{2C064F6F-58CD-4537-BEF2-CF1A4E514786}" type="presParOf" srcId="{9329F744-58AC-4A84-9288-B2DB3626E4F8}" destId="{A0EE46E9-F27D-49C2-BB0D-092772CE9144}" srcOrd="8" destOrd="0" presId="urn:microsoft.com/office/officeart/2005/8/layout/vList3"/>
    <dgm:cxn modelId="{737A17D9-A86C-4C4F-B2BA-A6FB73875E6A}" type="presParOf" srcId="{A0EE46E9-F27D-49C2-BB0D-092772CE9144}" destId="{76396BB6-7752-4EAC-B710-1DD22D7B43FF}" srcOrd="0" destOrd="0" presId="urn:microsoft.com/office/officeart/2005/8/layout/vList3"/>
    <dgm:cxn modelId="{624FD421-1773-4FA8-9CDD-5DF9EB39C477}" type="presParOf" srcId="{A0EE46E9-F27D-49C2-BB0D-092772CE9144}" destId="{D5E30A8F-1A77-4954-879C-31615F852F53}" srcOrd="1" destOrd="0" presId="urn:microsoft.com/office/officeart/2005/8/layout/vList3"/>
    <dgm:cxn modelId="{0E741626-FC7D-4DBB-A7CE-DFD775D07178}" type="presParOf" srcId="{9329F744-58AC-4A84-9288-B2DB3626E4F8}" destId="{8D31B36A-3E8B-4DB8-91D1-F598CE4F72B0}" srcOrd="9" destOrd="0" presId="urn:microsoft.com/office/officeart/2005/8/layout/vList3"/>
    <dgm:cxn modelId="{31300C82-946D-4284-8DBD-F06BB360C003}" type="presParOf" srcId="{9329F744-58AC-4A84-9288-B2DB3626E4F8}" destId="{154168F4-76F2-4BD9-804D-F10AC460B3E7}" srcOrd="10" destOrd="0" presId="urn:microsoft.com/office/officeart/2005/8/layout/vList3"/>
    <dgm:cxn modelId="{D695A958-F4C2-4917-A9F0-2250CCAC6ED4}" type="presParOf" srcId="{154168F4-76F2-4BD9-804D-F10AC460B3E7}" destId="{7DFD7DB5-9A94-4A76-A61F-4A6B8FE15533}" srcOrd="0" destOrd="0" presId="urn:microsoft.com/office/officeart/2005/8/layout/vList3"/>
    <dgm:cxn modelId="{6E395C9A-AA1B-44F5-AE50-7AEBE144A9A2}" type="presParOf" srcId="{154168F4-76F2-4BD9-804D-F10AC460B3E7}" destId="{5D6D84F3-10BD-4EFE-9549-11514044EFC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0EA943-8459-41F1-8C1D-C8B58F9FB17A}">
      <dsp:nvSpPr>
        <dsp:cNvPr id="0" name=""/>
        <dsp:cNvSpPr/>
      </dsp:nvSpPr>
      <dsp:spPr>
        <a:xfrm rot="10800000">
          <a:off x="1374923" y="254"/>
          <a:ext cx="4923726" cy="538948"/>
        </a:xfrm>
        <a:prstGeom prst="homePlate">
          <a:avLst/>
        </a:prstGeom>
        <a:solidFill>
          <a:schemeClr val="accent5">
            <a:lumMod val="20000"/>
            <a:lumOff val="8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7661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</a:rPr>
            <a:t>What and why deep learning?</a:t>
          </a:r>
          <a:endParaRPr lang="en-US" sz="1600" kern="1200" dirty="0">
            <a:solidFill>
              <a:schemeClr val="tx1"/>
            </a:solidFill>
          </a:endParaRPr>
        </a:p>
      </dsp:txBody>
      <dsp:txXfrm rot="10800000">
        <a:off x="1509660" y="254"/>
        <a:ext cx="4788989" cy="538948"/>
      </dsp:txXfrm>
    </dsp:sp>
    <dsp:sp modelId="{41A9752E-728A-45C4-A780-827C97CF6117}">
      <dsp:nvSpPr>
        <dsp:cNvPr id="0" name=""/>
        <dsp:cNvSpPr/>
      </dsp:nvSpPr>
      <dsp:spPr>
        <a:xfrm>
          <a:off x="1105449" y="254"/>
          <a:ext cx="538948" cy="53894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3911B7-C3A3-4E66-BD2A-76AF048B9065}">
      <dsp:nvSpPr>
        <dsp:cNvPr id="0" name=""/>
        <dsp:cNvSpPr/>
      </dsp:nvSpPr>
      <dsp:spPr>
        <a:xfrm rot="10800000">
          <a:off x="1374923" y="700083"/>
          <a:ext cx="4923726" cy="538948"/>
        </a:xfrm>
        <a:prstGeom prst="homePlate">
          <a:avLst/>
        </a:prstGeom>
        <a:solidFill>
          <a:schemeClr val="accent5">
            <a:lumMod val="20000"/>
            <a:lumOff val="8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7661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</a:rPr>
            <a:t>Why deep learning works so well</a:t>
          </a:r>
          <a:endParaRPr lang="en-US" sz="1600" kern="1200" dirty="0">
            <a:solidFill>
              <a:schemeClr val="tx1"/>
            </a:solidFill>
          </a:endParaRPr>
        </a:p>
      </dsp:txBody>
      <dsp:txXfrm rot="10800000">
        <a:off x="1509660" y="700083"/>
        <a:ext cx="4788989" cy="538948"/>
      </dsp:txXfrm>
    </dsp:sp>
    <dsp:sp modelId="{98F6A3D3-0991-42ED-B5C7-85B0DE0E2716}">
      <dsp:nvSpPr>
        <dsp:cNvPr id="0" name=""/>
        <dsp:cNvSpPr/>
      </dsp:nvSpPr>
      <dsp:spPr>
        <a:xfrm>
          <a:off x="1105449" y="700083"/>
          <a:ext cx="538948" cy="53894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00E101-9002-44D0-9F61-F6949C486DB6}">
      <dsp:nvSpPr>
        <dsp:cNvPr id="0" name=""/>
        <dsp:cNvSpPr/>
      </dsp:nvSpPr>
      <dsp:spPr>
        <a:xfrm rot="10800000">
          <a:off x="1374923" y="1399911"/>
          <a:ext cx="4923726" cy="538948"/>
        </a:xfrm>
        <a:prstGeom prst="homePlate">
          <a:avLst/>
        </a:prstGeom>
        <a:solidFill>
          <a:schemeClr val="accent5">
            <a:lumMod val="20000"/>
            <a:lumOff val="8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7661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</a:rPr>
            <a:t>Neural network as </a:t>
          </a:r>
          <a:r>
            <a:rPr lang="en-US" sz="1600" kern="1200" dirty="0" err="1" smtClean="0">
              <a:solidFill>
                <a:schemeClr val="tx1"/>
              </a:solidFill>
            </a:rPr>
            <a:t>blackbox</a:t>
          </a:r>
          <a:r>
            <a:rPr lang="en-US" sz="1600" kern="1200" dirty="0" smtClean="0">
              <a:solidFill>
                <a:schemeClr val="tx1"/>
              </a:solidFill>
            </a:rPr>
            <a:t> </a:t>
          </a:r>
          <a:endParaRPr lang="en-US" sz="1600" kern="1200" dirty="0">
            <a:solidFill>
              <a:schemeClr val="tx1"/>
            </a:solidFill>
          </a:endParaRPr>
        </a:p>
      </dsp:txBody>
      <dsp:txXfrm rot="10800000">
        <a:off x="1509660" y="1399911"/>
        <a:ext cx="4788989" cy="538948"/>
      </dsp:txXfrm>
    </dsp:sp>
    <dsp:sp modelId="{DBD952C2-E670-4C58-8B8F-022E7F638170}">
      <dsp:nvSpPr>
        <dsp:cNvPr id="0" name=""/>
        <dsp:cNvSpPr/>
      </dsp:nvSpPr>
      <dsp:spPr>
        <a:xfrm>
          <a:off x="1105449" y="1399911"/>
          <a:ext cx="538948" cy="53894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41E446-4DFE-42F0-97D0-0CFCD2FCB6D7}">
      <dsp:nvSpPr>
        <dsp:cNvPr id="0" name=""/>
        <dsp:cNvSpPr/>
      </dsp:nvSpPr>
      <dsp:spPr>
        <a:xfrm rot="10800000">
          <a:off x="1374923" y="2099740"/>
          <a:ext cx="4923726" cy="538948"/>
        </a:xfrm>
        <a:prstGeom prst="homePlate">
          <a:avLst/>
        </a:prstGeom>
        <a:solidFill>
          <a:schemeClr val="accent6">
            <a:lumMod val="20000"/>
            <a:lumOff val="8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7661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</a:rPr>
            <a:t>Understanding input, output, weight/parameters</a:t>
          </a:r>
          <a:endParaRPr lang="en-US" sz="1600" kern="1200" dirty="0">
            <a:solidFill>
              <a:schemeClr val="tx1"/>
            </a:solidFill>
          </a:endParaRPr>
        </a:p>
      </dsp:txBody>
      <dsp:txXfrm rot="10800000">
        <a:off x="1509660" y="2099740"/>
        <a:ext cx="4788989" cy="538948"/>
      </dsp:txXfrm>
    </dsp:sp>
    <dsp:sp modelId="{0BF97282-DEBB-42C0-BA0E-BA9A8696A432}">
      <dsp:nvSpPr>
        <dsp:cNvPr id="0" name=""/>
        <dsp:cNvSpPr/>
      </dsp:nvSpPr>
      <dsp:spPr>
        <a:xfrm>
          <a:off x="1105449" y="2099740"/>
          <a:ext cx="538948" cy="53894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E30A8F-1A77-4954-879C-31615F852F53}">
      <dsp:nvSpPr>
        <dsp:cNvPr id="0" name=""/>
        <dsp:cNvSpPr/>
      </dsp:nvSpPr>
      <dsp:spPr>
        <a:xfrm rot="10800000">
          <a:off x="1374923" y="2799568"/>
          <a:ext cx="4923726" cy="538948"/>
        </a:xfrm>
        <a:prstGeom prst="homePlate">
          <a:avLst/>
        </a:prstGeom>
        <a:solidFill>
          <a:schemeClr val="accent5">
            <a:lumMod val="20000"/>
            <a:lumOff val="8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7661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</a:rPr>
            <a:t>Training neural network</a:t>
          </a:r>
          <a:endParaRPr lang="en-US" sz="1600" kern="1200" dirty="0">
            <a:solidFill>
              <a:schemeClr val="tx1"/>
            </a:solidFill>
          </a:endParaRPr>
        </a:p>
      </dsp:txBody>
      <dsp:txXfrm rot="10800000">
        <a:off x="1509660" y="2799568"/>
        <a:ext cx="4788989" cy="538948"/>
      </dsp:txXfrm>
    </dsp:sp>
    <dsp:sp modelId="{76396BB6-7752-4EAC-B710-1DD22D7B43FF}">
      <dsp:nvSpPr>
        <dsp:cNvPr id="0" name=""/>
        <dsp:cNvSpPr/>
      </dsp:nvSpPr>
      <dsp:spPr>
        <a:xfrm>
          <a:off x="1105449" y="2799568"/>
          <a:ext cx="538948" cy="53894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6D84F3-10BD-4EFE-9549-11514044EFCE}">
      <dsp:nvSpPr>
        <dsp:cNvPr id="0" name=""/>
        <dsp:cNvSpPr/>
      </dsp:nvSpPr>
      <dsp:spPr>
        <a:xfrm rot="10800000">
          <a:off x="1374923" y="3499396"/>
          <a:ext cx="4923726" cy="538948"/>
        </a:xfrm>
        <a:prstGeom prst="homePlate">
          <a:avLst/>
        </a:prstGeom>
        <a:solidFill>
          <a:schemeClr val="accent5">
            <a:lumMod val="20000"/>
            <a:lumOff val="8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7661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</a:rPr>
            <a:t>Some practical matters</a:t>
          </a:r>
          <a:endParaRPr lang="en-US" sz="1600" kern="1200" dirty="0">
            <a:solidFill>
              <a:schemeClr val="tx1"/>
            </a:solidFill>
          </a:endParaRPr>
        </a:p>
      </dsp:txBody>
      <dsp:txXfrm rot="10800000">
        <a:off x="1509660" y="3499396"/>
        <a:ext cx="4788989" cy="538948"/>
      </dsp:txXfrm>
    </dsp:sp>
    <dsp:sp modelId="{7DFD7DB5-9A94-4A76-A61F-4A6B8FE15533}">
      <dsp:nvSpPr>
        <dsp:cNvPr id="0" name=""/>
        <dsp:cNvSpPr/>
      </dsp:nvSpPr>
      <dsp:spPr>
        <a:xfrm>
          <a:off x="1105449" y="3499396"/>
          <a:ext cx="538948" cy="53894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18-08-15T08:31:47.3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13547 14781 0,'17'-17'93,"1"-54"-93,17 18 16,-35-17 0,18-1-16,-18-70 15,0 88 1,0-53 0,0-52-1,0 105 1,0-71-16,0 36 15,0 35 1,0-18 0,0 19-1,0-1 1,0-36 0,0 37-16,0 16 15,0 1 1,0-18-1,0 35 1,0-52 0,0 17-16,0 18 15,0-1 1,0-16 0,0-1-1,0-36 1,0 36-1,0 36-15,0-89 16,0 71 0,0 17-1,0-52 1,0 34 0,0 1-1,0 0-15,0-1 16,0 19-1,0-54 1,0 1 0,0 17-1,0-18 1,-18-35-16,1 36 16,-1-54-1,-17 71 1,35 1-1,0-1 1,-53 17 0,53 1-16,-18-36 15,18 19 1,0-1 0,-18 0-1,1 0 1,-1 35-16,18-35 15,0 36 1,-17-19 0,17 1-1,-18 0 1,0-1 0,1-16-16,17-1 15,0 35 1,-36-17-1,36-36 1,-17 71 0,-1-53-1,0 18-15,18 0 16,-17 35 0,17-18-1,-18 0 1,1-17-1,-1-18 1,0 18 0,18 17-1,-17-17-15,-1 35 16,18-18 0,-18-17-1,1 18 1,-1-1-16,-17-35 15,17 53 1,-52-35 0,52-1-1,-17 36 1,-1-35 0,19 17-16,-1 18 15,0 0 1,-34-17-1,34-1 1,-53 1 0,18 17-16,18-18 15,-35 0 1,-1 1 0,18 17-1,-35 0 1,-36-18-1,89 18-15,-35-35 16,34 35 0,19 0-1,-19 0 1,1 0 0,18 0-1,-72 0-15,1 0 16,53 0-1,-71 0 1,53 0 0,18 0-1,-71 0 1,18 0-16,35 0 16,-53 0-1,53 0 1,18 0-1,0 0 1,17 0 0,0 0-1,1 0 1,-1 0 0,-35 0-1,0 0 1,36 17-1,-1-17-15,0 18 16,1-18 31,-19 18-47,19-1 16,-1-17-1,0 0-15</inkml:trace>
  <inkml:trace contextRef="#ctx0" brushRef="#br0" timeOffset="1159.4952">10724 10160 0,'18'0'140,"17"-35"-124,-17-18-1,-18 35 1,35-17 0,-17 17-1,0 1 1,-18-1 0,17 0 15,1 1 0</inkml:trace>
  <inkml:trace contextRef="#ctx0" brushRef="#br0" timeOffset="2679.5573">10724 10213 0,'0'18'78,"0"-1"-78,36 18 16,-19-35-1,19 0 1,-19 0 47,-17 18-63,18-18 15,0 0-15,-1 18 16,-17-1-1,18-17 1,-18 18-16,35-18 16,-17 18 15,-1-1-15,19 1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DE5777-BE87-4C29-9E9F-C4BDADDFFB59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6CBF2-5CE7-4A56-956E-CE25E5232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867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6CBF2-5CE7-4A56-956E-CE25E523286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1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6CBF2-5CE7-4A56-956E-CE25E523286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47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6CBF2-5CE7-4A56-956E-CE25E523286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885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533506F-41DB-48A0-BA4F-5C2B2C8B9080}" type="datetimeFigureOut">
              <a:rPr lang="en-MY" smtClean="0"/>
              <a:t>9/7/2019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6439969-5EF5-4CFE-AA03-E863CAE2E39B}" type="slidenum">
              <a:rPr lang="en-MY" smtClean="0"/>
              <a:t>‹#›</a:t>
            </a:fld>
            <a:endParaRPr lang="en-MY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486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506F-41DB-48A0-BA4F-5C2B2C8B9080}" type="datetimeFigureOut">
              <a:rPr lang="en-MY" smtClean="0"/>
              <a:t>9/7/2019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39969-5EF5-4CFE-AA03-E863CAE2E39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03226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506F-41DB-48A0-BA4F-5C2B2C8B9080}" type="datetimeFigureOut">
              <a:rPr lang="en-MY" smtClean="0"/>
              <a:t>9/7/2019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39969-5EF5-4CFE-AA03-E863CAE2E39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06701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506F-41DB-48A0-BA4F-5C2B2C8B9080}" type="datetimeFigureOut">
              <a:rPr lang="en-MY" smtClean="0"/>
              <a:t>9/7/2019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39969-5EF5-4CFE-AA03-E863CAE2E39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01689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506F-41DB-48A0-BA4F-5C2B2C8B9080}" type="datetimeFigureOut">
              <a:rPr lang="en-MY" smtClean="0"/>
              <a:t>9/7/2019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39969-5EF5-4CFE-AA03-E863CAE2E39B}" type="slidenum">
              <a:rPr lang="en-MY" smtClean="0"/>
              <a:t>‹#›</a:t>
            </a:fld>
            <a:endParaRPr lang="en-MY"/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739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506F-41DB-48A0-BA4F-5C2B2C8B9080}" type="datetimeFigureOut">
              <a:rPr lang="en-MY" smtClean="0"/>
              <a:t>9/7/2019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39969-5EF5-4CFE-AA03-E863CAE2E39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84892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506F-41DB-48A0-BA4F-5C2B2C8B9080}" type="datetimeFigureOut">
              <a:rPr lang="en-MY" smtClean="0"/>
              <a:t>9/7/2019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39969-5EF5-4CFE-AA03-E863CAE2E39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2776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506F-41DB-48A0-BA4F-5C2B2C8B9080}" type="datetimeFigureOut">
              <a:rPr lang="en-MY" smtClean="0"/>
              <a:t>9/7/2019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39969-5EF5-4CFE-AA03-E863CAE2E39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77359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506F-41DB-48A0-BA4F-5C2B2C8B9080}" type="datetimeFigureOut">
              <a:rPr lang="en-MY" smtClean="0"/>
              <a:t>9/7/2019</a:t>
            </a:fld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39969-5EF5-4CFE-AA03-E863CAE2E39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17506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506F-41DB-48A0-BA4F-5C2B2C8B9080}" type="datetimeFigureOut">
              <a:rPr lang="en-MY" smtClean="0"/>
              <a:t>9/7/2019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39969-5EF5-4CFE-AA03-E863CAE2E39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76380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506F-41DB-48A0-BA4F-5C2B2C8B9080}" type="datetimeFigureOut">
              <a:rPr lang="en-MY" smtClean="0"/>
              <a:t>9/7/2019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39969-5EF5-4CFE-AA03-E863CAE2E39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9636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A533506F-41DB-48A0-BA4F-5C2B2C8B9080}" type="datetimeFigureOut">
              <a:rPr lang="en-MY" smtClean="0"/>
              <a:t>9/7/2019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E6439969-5EF5-4CFE-AA03-E863CAE2E39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11207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92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1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18798-AB61-4A74-BD02-AB99FF6690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Deep learning</a:t>
            </a:r>
            <a:br>
              <a:rPr lang="en-US" b="1" dirty="0" smtClean="0">
                <a:solidFill>
                  <a:srgbClr val="002060"/>
                </a:solidFill>
              </a:rPr>
            </a:br>
            <a:r>
              <a:rPr lang="en-US" sz="4800" dirty="0" smtClean="0">
                <a:solidFill>
                  <a:srgbClr val="002060"/>
                </a:solidFill>
              </a:rPr>
              <a:t>for computer vision</a:t>
            </a:r>
            <a:endParaRPr lang="en-MY" sz="4800" dirty="0">
              <a:solidFill>
                <a:srgbClr val="00206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BF4F94-42EB-4301-AFA8-2611537544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sz="2400" dirty="0" smtClean="0">
                <a:solidFill>
                  <a:schemeClr val="bg1"/>
                </a:solidFill>
              </a:rPr>
              <a:t>Dr. Hasan </a:t>
            </a:r>
            <a:r>
              <a:rPr lang="en-US" sz="2400" dirty="0" err="1" smtClean="0">
                <a:solidFill>
                  <a:schemeClr val="bg1"/>
                </a:solidFill>
              </a:rPr>
              <a:t>Firdaus</a:t>
            </a:r>
            <a:r>
              <a:rPr lang="en-US" sz="2400" dirty="0" smtClean="0">
                <a:solidFill>
                  <a:schemeClr val="bg1"/>
                </a:solidFill>
              </a:rPr>
              <a:t> Bin </a:t>
            </a:r>
            <a:r>
              <a:rPr lang="en-US" sz="2400" dirty="0" err="1" smtClean="0">
                <a:solidFill>
                  <a:schemeClr val="bg1"/>
                </a:solidFill>
              </a:rPr>
              <a:t>Mohd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Zaki</a:t>
            </a:r>
            <a:endParaRPr lang="en-MY" sz="2400" dirty="0">
              <a:solidFill>
                <a:schemeClr val="bg1"/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9BF4F94-42EB-4301-AFA8-26115375448D}"/>
              </a:ext>
            </a:extLst>
          </p:cNvPr>
          <p:cNvSpPr txBox="1">
            <a:spLocks/>
          </p:cNvSpPr>
          <p:nvPr/>
        </p:nvSpPr>
        <p:spPr>
          <a:xfrm>
            <a:off x="1462257" y="4742471"/>
            <a:ext cx="6575895" cy="13881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15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15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15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15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15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15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sz="2400" dirty="0" smtClean="0">
                <a:solidFill>
                  <a:schemeClr val="bg1"/>
                </a:solidFill>
              </a:rPr>
              <a:t>Acknowledgements: Materials for this slide were adapted from MIT deep learning, </a:t>
            </a:r>
            <a:r>
              <a:rPr lang="en-US" sz="2400" dirty="0" err="1" smtClean="0">
                <a:solidFill>
                  <a:schemeClr val="bg1"/>
                </a:solidFill>
              </a:rPr>
              <a:t>learnopenCV</a:t>
            </a:r>
            <a:r>
              <a:rPr lang="en-US" sz="2400" dirty="0" smtClean="0">
                <a:solidFill>
                  <a:schemeClr val="bg1"/>
                </a:solidFill>
              </a:rPr>
              <a:t>, and UWA</a:t>
            </a:r>
            <a:endParaRPr lang="en-MY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8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Why Now?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8934" y="1690689"/>
            <a:ext cx="8264147" cy="358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61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2050" name="Picture 2" descr="https://cdn-images-1.medium.com/max/1200/1*HFhP6ogHTx9d-w-A7IQUW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71" y="955964"/>
            <a:ext cx="8743759" cy="491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9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How scale is enabling deep learning</a:t>
            </a:r>
            <a:endParaRPr lang="en-US" sz="4000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077" r="6647" b="5953"/>
          <a:stretch/>
        </p:blipFill>
        <p:spPr>
          <a:xfrm>
            <a:off x="779615" y="1965960"/>
            <a:ext cx="7484275" cy="363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6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solidFill>
            <a:srgbClr val="0070C0"/>
          </a:solidFill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Perceptron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The structural building block of deep learning</a:t>
            </a:r>
          </a:p>
        </p:txBody>
      </p:sp>
    </p:spTree>
    <p:extLst>
      <p:ext uri="{BB962C8B-B14F-4D97-AF65-F5344CB8AC3E}">
        <p14:creationId xmlns:p14="http://schemas.microsoft.com/office/powerpoint/2010/main" val="29069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The Perceptron: Forward Propagation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220" y="2327998"/>
            <a:ext cx="7886700" cy="341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2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The Perceptron: Forward Propagation 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250" y="2442739"/>
            <a:ext cx="7404100" cy="326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1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The Perceptron: Forward Propagation 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Vectorization (for speed up)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064" y="2660673"/>
            <a:ext cx="7651872" cy="31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5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The Perceptron: Forward Propagation 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665" y="1829798"/>
            <a:ext cx="7886700" cy="335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72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Common </a:t>
            </a:r>
            <a:r>
              <a:rPr lang="en-US" sz="3600" b="1" dirty="0" smtClean="0"/>
              <a:t>(Non-linear) Activation </a:t>
            </a:r>
            <a:r>
              <a:rPr lang="en-US" sz="3600" b="1" dirty="0"/>
              <a:t>Functions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279" y="1969479"/>
            <a:ext cx="8269442" cy="356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93957"/>
            <a:ext cx="7406640" cy="1356360"/>
          </a:xfrm>
        </p:spPr>
        <p:txBody>
          <a:bodyPr>
            <a:normAutofit/>
          </a:bodyPr>
          <a:lstStyle/>
          <a:p>
            <a:r>
              <a:rPr lang="en-US" sz="4000" b="1" dirty="0"/>
              <a:t>Importance of Activation Functions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069"/>
            <a:ext cx="7886700" cy="4655894"/>
          </a:xfrm>
        </p:spPr>
        <p:txBody>
          <a:bodyPr/>
          <a:lstStyle/>
          <a:p>
            <a:r>
              <a:rPr lang="en-US" dirty="0"/>
              <a:t>The purpose of activation functions is to </a:t>
            </a:r>
            <a:r>
              <a:rPr lang="en-US" b="1" dirty="0">
                <a:solidFill>
                  <a:srgbClr val="FF0000"/>
                </a:solidFill>
              </a:rPr>
              <a:t>introduce </a:t>
            </a:r>
            <a:r>
              <a:rPr lang="en-US" b="1" dirty="0" smtClean="0">
                <a:solidFill>
                  <a:srgbClr val="FF0000"/>
                </a:solidFill>
              </a:rPr>
              <a:t>non-</a:t>
            </a:r>
            <a:r>
              <a:rPr lang="en-US" b="1" dirty="0" err="1" smtClean="0">
                <a:solidFill>
                  <a:srgbClr val="FF0000"/>
                </a:solidFill>
              </a:rPr>
              <a:t>linearities</a:t>
            </a:r>
            <a:r>
              <a:rPr lang="en-US" dirty="0" smtClean="0"/>
              <a:t> into </a:t>
            </a:r>
            <a:r>
              <a:rPr lang="en-US" dirty="0"/>
              <a:t>the network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794" y="2304683"/>
            <a:ext cx="515302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06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207819"/>
            <a:ext cx="7406640" cy="734291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MY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086158"/>
              </p:ext>
            </p:extLst>
          </p:nvPr>
        </p:nvGraphicFramePr>
        <p:xfrm>
          <a:off x="857250" y="1064489"/>
          <a:ext cx="7406640" cy="5402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1041">
                  <a:extLst>
                    <a:ext uri="{9D8B030D-6E8A-4147-A177-3AD203B41FA5}">
                      <a16:colId xmlns:a16="http://schemas.microsoft.com/office/drawing/2014/main" val="896150032"/>
                    </a:ext>
                  </a:extLst>
                </a:gridCol>
                <a:gridCol w="6005599">
                  <a:extLst>
                    <a:ext uri="{9D8B030D-6E8A-4147-A177-3AD203B41FA5}">
                      <a16:colId xmlns:a16="http://schemas.microsoft.com/office/drawing/2014/main" val="3379330817"/>
                    </a:ext>
                  </a:extLst>
                </a:gridCol>
              </a:tblGrid>
              <a:tr h="64119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Time</a:t>
                      </a:r>
                      <a:endParaRPr lang="en-MY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Agenda</a:t>
                      </a:r>
                      <a:endParaRPr lang="en-MY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3220450"/>
                  </a:ext>
                </a:extLst>
              </a:tr>
              <a:tr h="86956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9-10</a:t>
                      </a:r>
                      <a:endParaRPr lang="en-MY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Introduction</a:t>
                      </a:r>
                      <a:r>
                        <a:rPr lang="en-US" sz="1800" baseline="0" dirty="0" smtClean="0"/>
                        <a:t> &amp; some theoretical Deep Neural Networks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 smtClean="0"/>
                        <a:t>- Setup anaconda + download dataset</a:t>
                      </a:r>
                      <a:endParaRPr lang="en-US" sz="1800" dirty="0" smtClean="0"/>
                    </a:p>
                    <a:p>
                      <a:endParaRPr lang="en-MY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1526823"/>
                  </a:ext>
                </a:extLst>
              </a:tr>
              <a:tr h="64119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10-11</a:t>
                      </a:r>
                      <a:endParaRPr lang="en-MY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Practical 1: Deep Neural Networks Using MNIST</a:t>
                      </a:r>
                      <a:endParaRPr lang="en-MY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8482081"/>
                  </a:ext>
                </a:extLst>
              </a:tr>
              <a:tr h="64119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11</a:t>
                      </a:r>
                      <a:r>
                        <a:rPr lang="en-US" sz="1800" baseline="0" dirty="0" smtClean="0"/>
                        <a:t> – 12.20</a:t>
                      </a:r>
                      <a:endParaRPr lang="en-MY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Convolutional Neural Networks</a:t>
                      </a:r>
                      <a:r>
                        <a:rPr lang="en-US" sz="1800" baseline="0" dirty="0" smtClean="0"/>
                        <a:t> (CNN) + Practical 2 (CNN from scratch (MNIST/ own data)</a:t>
                      </a:r>
                      <a:endParaRPr lang="en-MY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5145231"/>
                  </a:ext>
                </a:extLst>
              </a:tr>
              <a:tr h="64119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12.20- 1</a:t>
                      </a:r>
                      <a:endParaRPr lang="en-MY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Pre-trained model (Theory</a:t>
                      </a:r>
                      <a:r>
                        <a:rPr lang="en-US" sz="1800" baseline="0" dirty="0" smtClean="0"/>
                        <a:t> + Practical 3)</a:t>
                      </a:r>
                      <a:endParaRPr lang="en-MY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1484883"/>
                  </a:ext>
                </a:extLst>
              </a:tr>
              <a:tr h="64119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1-2.15 </a:t>
                      </a:r>
                      <a:endParaRPr lang="en-MY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Lunch, </a:t>
                      </a:r>
                      <a:r>
                        <a:rPr lang="en-US" sz="1800" dirty="0" err="1" smtClean="0"/>
                        <a:t>Solat</a:t>
                      </a:r>
                      <a:r>
                        <a:rPr lang="en-US" sz="1800" dirty="0" smtClean="0"/>
                        <a:t>, Break</a:t>
                      </a:r>
                      <a:endParaRPr lang="en-MY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8638964"/>
                  </a:ext>
                </a:extLst>
              </a:tr>
              <a:tr h="64119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2.15- 3.15</a:t>
                      </a:r>
                      <a:endParaRPr lang="en-MY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Transfer Learning (Theory + Practical 4)</a:t>
                      </a:r>
                      <a:endParaRPr lang="en-MY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0067000"/>
                  </a:ext>
                </a:extLst>
              </a:tr>
              <a:tr h="64119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3.15- 4.15</a:t>
                      </a:r>
                      <a:endParaRPr lang="en-MY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Fine-tuning (Theory + Practical 5)</a:t>
                      </a:r>
                      <a:endParaRPr lang="en-MY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0661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215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249376"/>
            <a:ext cx="7406640" cy="1356360"/>
          </a:xfrm>
        </p:spPr>
        <p:txBody>
          <a:bodyPr>
            <a:normAutofit/>
          </a:bodyPr>
          <a:lstStyle/>
          <a:p>
            <a:r>
              <a:rPr lang="en-US" sz="4000" b="1" dirty="0"/>
              <a:t>Importance of Activation Functions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069"/>
            <a:ext cx="7886700" cy="4655894"/>
          </a:xfrm>
        </p:spPr>
        <p:txBody>
          <a:bodyPr/>
          <a:lstStyle/>
          <a:p>
            <a:r>
              <a:rPr lang="en-US" dirty="0"/>
              <a:t>The purpose of activation functions is to </a:t>
            </a:r>
            <a:r>
              <a:rPr lang="en-US" b="1" dirty="0">
                <a:solidFill>
                  <a:srgbClr val="FF0000"/>
                </a:solidFill>
              </a:rPr>
              <a:t>introduce </a:t>
            </a:r>
            <a:r>
              <a:rPr lang="en-US" b="1" dirty="0" smtClean="0">
                <a:solidFill>
                  <a:srgbClr val="FF0000"/>
                </a:solidFill>
              </a:rPr>
              <a:t>non-</a:t>
            </a:r>
            <a:r>
              <a:rPr lang="en-US" b="1" dirty="0" err="1" smtClean="0">
                <a:solidFill>
                  <a:srgbClr val="FF0000"/>
                </a:solidFill>
              </a:rPr>
              <a:t>linearities</a:t>
            </a:r>
            <a:r>
              <a:rPr lang="en-US" dirty="0" smtClean="0"/>
              <a:t> into </a:t>
            </a:r>
            <a:r>
              <a:rPr lang="en-US" dirty="0"/>
              <a:t>the network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603622"/>
            <a:ext cx="8004168" cy="337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8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Building Neural Networks with </a:t>
            </a:r>
            <a:r>
              <a:rPr lang="en-US" b="1" dirty="0" err="1"/>
              <a:t>Perceptrons</a:t>
            </a:r>
            <a:endParaRPr lang="en-US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72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Perceptron: Simplified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227442"/>
            <a:ext cx="3756148" cy="27072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638" y="2059191"/>
            <a:ext cx="3461238" cy="287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1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 Output Perceptron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0206" y="2057400"/>
            <a:ext cx="4958187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4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Single Layer Neural Network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6070" y="2057400"/>
            <a:ext cx="550646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5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Single Layer Neural Network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2659" y="2057400"/>
            <a:ext cx="5073282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9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Deep Neural Network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250" y="2117255"/>
            <a:ext cx="7404100" cy="391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74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/>
              <a:t>Applying Neural Networks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49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 Problem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4391" y="2153444"/>
            <a:ext cx="534352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79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Example Problem: Will I pass this class?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250" y="2127857"/>
            <a:ext cx="7404100" cy="389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9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n-lt"/>
              </a:rPr>
              <a:t>Lets learn together!</a:t>
            </a:r>
            <a:endParaRPr lang="en-US" b="1" dirty="0">
              <a:latin typeface="+mn-lt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6003840"/>
              </p:ext>
            </p:extLst>
          </p:nvPr>
        </p:nvGraphicFramePr>
        <p:xfrm>
          <a:off x="857250" y="2057400"/>
          <a:ext cx="7404100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886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Example Problem: Will I pass this class?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250" y="2120546"/>
            <a:ext cx="7404100" cy="391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Example Problem: Will I pass this class?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250" y="2975705"/>
            <a:ext cx="7404100" cy="220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6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Example Problem: Will I pass this class?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603642"/>
            <a:ext cx="8301899" cy="236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06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Quantifying Loss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FF0000"/>
                </a:solidFill>
              </a:rPr>
              <a:t>loss</a:t>
            </a:r>
            <a:r>
              <a:rPr lang="en-US" dirty="0"/>
              <a:t> of our network measures the </a:t>
            </a:r>
            <a:r>
              <a:rPr lang="en-US" u="sng" dirty="0"/>
              <a:t>cost incurred from incorrect predictions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02" y="3154863"/>
            <a:ext cx="7052563" cy="292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91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Empirical Loss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12277"/>
            <a:ext cx="7886700" cy="4664686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FF0000"/>
                </a:solidFill>
              </a:rPr>
              <a:t>empirical loss </a:t>
            </a:r>
            <a:r>
              <a:rPr lang="en-US" dirty="0"/>
              <a:t>measures the total loss over our entire dataset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654199"/>
            <a:ext cx="8087091" cy="314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8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Binary Cross Entropy Loss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91408"/>
            <a:ext cx="7886700" cy="4585555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Cross entropy loss </a:t>
            </a:r>
            <a:r>
              <a:rPr lang="en-US" dirty="0"/>
              <a:t>can be used with models that output a probability between 0 and 1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585042"/>
            <a:ext cx="7924676" cy="359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69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332504"/>
            <a:ext cx="7406640" cy="1356360"/>
          </a:xfrm>
        </p:spPr>
        <p:txBody>
          <a:bodyPr/>
          <a:lstStyle/>
          <a:p>
            <a:r>
              <a:rPr lang="en-US" b="1" dirty="0"/>
              <a:t>Mean Squared Error Loss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1558632"/>
            <a:ext cx="7404653" cy="40386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Mean squared error loss </a:t>
            </a:r>
            <a:r>
              <a:rPr lang="en-US" sz="2400" dirty="0"/>
              <a:t>can be used with regression models that output continuous real numbers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647707"/>
            <a:ext cx="7639180" cy="352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5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  <a:latin typeface="+mn-lt"/>
              </a:rPr>
              <a:t>Neural Networks as a </a:t>
            </a:r>
            <a:r>
              <a:rPr lang="en-US" dirty="0" err="1" smtClean="0">
                <a:solidFill>
                  <a:srgbClr val="0070C0"/>
                </a:solidFill>
                <a:latin typeface="+mn-lt"/>
              </a:rPr>
              <a:t>blackbox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Pretend you don’t know what’s inside the </a:t>
            </a:r>
            <a:r>
              <a:rPr lang="en-US" dirty="0" err="1" smtClean="0"/>
              <a:t>blackbox</a:t>
            </a:r>
            <a:endParaRPr lang="en-US" dirty="0" smtClean="0"/>
          </a:p>
          <a:p>
            <a:r>
              <a:rPr lang="en-US" dirty="0" smtClean="0"/>
              <a:t>You want to classify cat, dog and others (not cat or dog)</a:t>
            </a:r>
          </a:p>
          <a:p>
            <a:r>
              <a:rPr lang="en-US" dirty="0" smtClean="0"/>
              <a:t>Image as </a:t>
            </a:r>
            <a:r>
              <a:rPr lang="en-US" dirty="0" smtClean="0">
                <a:solidFill>
                  <a:srgbClr val="009999"/>
                </a:solidFill>
              </a:rPr>
              <a:t>input</a:t>
            </a:r>
          </a:p>
          <a:p>
            <a:r>
              <a:rPr lang="en-US" dirty="0"/>
              <a:t>The three </a:t>
            </a:r>
            <a:r>
              <a:rPr lang="en-US" dirty="0">
                <a:solidFill>
                  <a:srgbClr val="009999"/>
                </a:solidFill>
              </a:rPr>
              <a:t>outputs</a:t>
            </a:r>
            <a:r>
              <a:rPr lang="en-US" dirty="0"/>
              <a:t> are numbers between 0 and 1. The outputs are labeled “Cat”, “Dog”, and “Other”. The three numbers </a:t>
            </a:r>
            <a:r>
              <a:rPr lang="en-US" dirty="0" smtClean="0"/>
              <a:t>add </a:t>
            </a:r>
            <a:r>
              <a:rPr lang="en-US" dirty="0"/>
              <a:t>up to 1.</a:t>
            </a:r>
          </a:p>
        </p:txBody>
      </p:sp>
      <p:pic>
        <p:nvPicPr>
          <p:cNvPr id="5" name="Picture 2" descr="Neural Network as a Black Bo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895" y="4065526"/>
            <a:ext cx="5681341" cy="255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72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ural Network as a Black Bo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895" y="4065526"/>
            <a:ext cx="5681341" cy="255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Understanding the Neural Network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perfect neural network would output (1, 0, 0) for a cat, (0, 1, 0) for a dog and (0, 0, 1) for anything that is not a cat or a </a:t>
            </a:r>
            <a:r>
              <a:rPr lang="en-US" dirty="0" smtClean="0"/>
              <a:t>dog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outputs can be interpreted as </a:t>
            </a:r>
            <a:r>
              <a:rPr lang="en-US" dirty="0" smtClean="0">
                <a:solidFill>
                  <a:srgbClr val="009999"/>
                </a:solidFill>
              </a:rPr>
              <a:t>probabilities</a:t>
            </a:r>
            <a:r>
              <a:rPr lang="en-US" dirty="0" smtClean="0"/>
              <a:t> – e.g. </a:t>
            </a:r>
            <a:r>
              <a:rPr lang="en-US" dirty="0"/>
              <a:t>the black box “thinks” there is a 97% chance that the input image is that of a cat and a small chance that it is either a dog or something it does not recognize</a:t>
            </a:r>
          </a:p>
        </p:txBody>
      </p:sp>
    </p:spTree>
    <p:extLst>
      <p:ext uri="{BB962C8B-B14F-4D97-AF65-F5344CB8AC3E}">
        <p14:creationId xmlns:p14="http://schemas.microsoft.com/office/powerpoint/2010/main" val="322565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Neural Network as a Black Bo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895" y="4065526"/>
            <a:ext cx="5681341" cy="255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  <a:latin typeface="+mn-lt"/>
              </a:rPr>
              <a:t>How about the input?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Images are just an array of numbers.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 </a:t>
            </a:r>
            <a:r>
              <a:rPr lang="en-US" dirty="0"/>
              <a:t>256×256 image with three channels is simply an array of 256x256x3 = 196,608 </a:t>
            </a:r>
            <a:r>
              <a:rPr lang="en-US" dirty="0" smtClean="0"/>
              <a:t>numbers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Therefore, there are </a:t>
            </a:r>
            <a:r>
              <a:rPr lang="en-US" dirty="0" smtClean="0">
                <a:solidFill>
                  <a:srgbClr val="009999"/>
                </a:solidFill>
              </a:rPr>
              <a:t>196,608 input neurons </a:t>
            </a:r>
            <a:r>
              <a:rPr lang="en-US" dirty="0" smtClean="0"/>
              <a:t>(flatten, fixed size)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66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for today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Deep learning for computer vision</a:t>
            </a:r>
          </a:p>
          <a:p>
            <a:r>
              <a:rPr lang="en-US" dirty="0" smtClean="0"/>
              <a:t>Supervised learning</a:t>
            </a:r>
          </a:p>
          <a:p>
            <a:r>
              <a:rPr lang="en-US" dirty="0" smtClean="0"/>
              <a:t>For </a:t>
            </a:r>
            <a:r>
              <a:rPr lang="en-US" dirty="0" smtClean="0">
                <a:solidFill>
                  <a:srgbClr val="FF0000"/>
                </a:solidFill>
              </a:rPr>
              <a:t>classification</a:t>
            </a:r>
            <a:r>
              <a:rPr lang="en-US" dirty="0" smtClean="0"/>
              <a:t> task only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8059036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+mn-lt"/>
              </a:rPr>
              <a:t>Fully Connected Neural Network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51892" y="2637692"/>
            <a:ext cx="5294210" cy="2760784"/>
          </a:xfrm>
          <a:prstGeom prst="rect">
            <a:avLst/>
          </a:prstGeom>
        </p:spPr>
      </p:pic>
      <p:pic>
        <p:nvPicPr>
          <p:cNvPr id="4" name="Picture 2" descr="Neural Network as a Black Box 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" t="24658" r="55449" b="33740"/>
          <a:stretch/>
        </p:blipFill>
        <p:spPr bwMode="auto">
          <a:xfrm>
            <a:off x="254977" y="3569678"/>
            <a:ext cx="1934260" cy="115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Neural Network as a Black Box 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51" t="24658" r="2924" b="33740"/>
          <a:stretch/>
        </p:blipFill>
        <p:spPr bwMode="auto">
          <a:xfrm>
            <a:off x="6525132" y="3552094"/>
            <a:ext cx="1107830" cy="1617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83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658100" cy="135636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+mn-lt"/>
              </a:rPr>
              <a:t>What does it mean to train a Neural Network </a:t>
            </a:r>
            <a:r>
              <a:rPr lang="en-US" sz="2800" dirty="0" smtClean="0">
                <a:solidFill>
                  <a:srgbClr val="0070C0"/>
                </a:solidFill>
                <a:latin typeface="+mn-lt"/>
              </a:rPr>
              <a:t>?</a:t>
            </a:r>
            <a:endParaRPr lang="en-US" sz="28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00200"/>
            <a:ext cx="7886700" cy="4576763"/>
          </a:xfrm>
        </p:spPr>
        <p:txBody>
          <a:bodyPr/>
          <a:lstStyle/>
          <a:p>
            <a:r>
              <a:rPr lang="en-US" dirty="0"/>
              <a:t>The black box has </a:t>
            </a:r>
            <a:r>
              <a:rPr lang="en-US" dirty="0" smtClean="0"/>
              <a:t>“knobs” </a:t>
            </a:r>
            <a:r>
              <a:rPr lang="en-US" dirty="0"/>
              <a:t>that can be used to “tune” it.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technical jargon, these knobs are called </a:t>
            </a:r>
            <a:r>
              <a:rPr lang="en-US" dirty="0" smtClean="0">
                <a:solidFill>
                  <a:srgbClr val="009999"/>
                </a:solidFill>
              </a:rPr>
              <a:t>weights/ parameters/ models</a:t>
            </a:r>
            <a:r>
              <a:rPr lang="en-US" dirty="0" smtClean="0"/>
              <a:t>. </a:t>
            </a:r>
          </a:p>
          <a:p>
            <a:r>
              <a:rPr lang="en-US" dirty="0" smtClean="0"/>
              <a:t>When </a:t>
            </a:r>
            <a:r>
              <a:rPr lang="en-US" dirty="0"/>
              <a:t>the knobs are in the right position, the neural network gives the right output more often for different inputs</a:t>
            </a:r>
            <a:r>
              <a:rPr lang="en-US" dirty="0" smtClean="0"/>
              <a:t>.</a:t>
            </a:r>
          </a:p>
          <a:p>
            <a:r>
              <a:rPr lang="en-US" dirty="0">
                <a:solidFill>
                  <a:srgbClr val="C00000"/>
                </a:solidFill>
              </a:rPr>
              <a:t>Training the neural net simply means finding the right knob settings </a:t>
            </a:r>
            <a:r>
              <a:rPr lang="en-US" dirty="0" smtClean="0">
                <a:solidFill>
                  <a:srgbClr val="C00000"/>
                </a:solidFill>
              </a:rPr>
              <a:t>  (or weights) to obtain desired output.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098" name="Picture 2" descr="Neural Network as a Black Box 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" t="24658" r="2925" b="33740"/>
          <a:stretch/>
        </p:blipFill>
        <p:spPr bwMode="auto">
          <a:xfrm>
            <a:off x="1239714" y="4559178"/>
            <a:ext cx="6348047" cy="1617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54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+mn-lt"/>
              </a:rPr>
              <a:t>How </a:t>
            </a:r>
            <a:r>
              <a:rPr lang="en-US" sz="2800" dirty="0" smtClean="0">
                <a:solidFill>
                  <a:srgbClr val="0070C0"/>
                </a:solidFill>
                <a:latin typeface="+mn-lt"/>
              </a:rPr>
              <a:t>to train </a:t>
            </a:r>
            <a:r>
              <a:rPr lang="en-US" sz="2800" dirty="0">
                <a:solidFill>
                  <a:srgbClr val="0070C0"/>
                </a:solidFill>
                <a:latin typeface="+mn-lt"/>
              </a:rPr>
              <a:t>a Neural Network?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00200"/>
            <a:ext cx="7886700" cy="4576763"/>
          </a:xfrm>
        </p:spPr>
        <p:txBody>
          <a:bodyPr/>
          <a:lstStyle/>
          <a:p>
            <a:r>
              <a:rPr lang="en-US" dirty="0"/>
              <a:t>To train a Neural Network, you show it several thousand examples of the classes </a:t>
            </a:r>
            <a:r>
              <a:rPr lang="en-US" dirty="0" smtClean="0"/>
              <a:t>(e.g</a:t>
            </a:r>
            <a:r>
              <a:rPr lang="en-US" dirty="0"/>
              <a:t>. Cat, Dog, Other ) you want it to learn.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kind of training is called </a:t>
            </a:r>
            <a:r>
              <a:rPr lang="en-US" b="1" dirty="0">
                <a:solidFill>
                  <a:srgbClr val="009999"/>
                </a:solidFill>
              </a:rPr>
              <a:t>Supervised Learning</a:t>
            </a:r>
            <a:r>
              <a:rPr lang="en-US" dirty="0"/>
              <a:t> because you are providing the Neural Network an image of a class and explicitly telling it that it is an image from that </a:t>
            </a:r>
            <a:r>
              <a:rPr lang="en-US" dirty="0" smtClean="0"/>
              <a:t>class (label).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098" name="Picture 2" descr="Neural Network as a Black Box 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" t="24658" r="2925" b="33740"/>
          <a:stretch/>
        </p:blipFill>
        <p:spPr bwMode="auto">
          <a:xfrm>
            <a:off x="1327637" y="4233863"/>
            <a:ext cx="6348047" cy="1617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47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Neural Network as a Black Box 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" t="24658" r="2925" b="33740"/>
          <a:stretch/>
        </p:blipFill>
        <p:spPr bwMode="auto">
          <a:xfrm>
            <a:off x="1134205" y="4903681"/>
            <a:ext cx="6348047" cy="1617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+mn-lt"/>
              </a:rPr>
              <a:t>How </a:t>
            </a:r>
            <a:r>
              <a:rPr lang="en-US" sz="2800" dirty="0" smtClean="0">
                <a:solidFill>
                  <a:srgbClr val="0070C0"/>
                </a:solidFill>
                <a:latin typeface="+mn-lt"/>
              </a:rPr>
              <a:t>to train </a:t>
            </a:r>
            <a:r>
              <a:rPr lang="en-US" sz="2800" dirty="0">
                <a:solidFill>
                  <a:srgbClr val="0070C0"/>
                </a:solidFill>
                <a:latin typeface="+mn-lt"/>
              </a:rPr>
              <a:t>a Neural Network?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00200"/>
            <a:ext cx="7886700" cy="45767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train a neural </a:t>
            </a:r>
            <a:r>
              <a:rPr lang="en-US" dirty="0" smtClean="0"/>
              <a:t>network we need </a:t>
            </a:r>
            <a:r>
              <a:rPr lang="en-US" dirty="0"/>
              <a:t>three </a:t>
            </a:r>
            <a:r>
              <a:rPr lang="en-US" dirty="0" smtClean="0"/>
              <a:t>things:</a:t>
            </a:r>
          </a:p>
          <a:p>
            <a:r>
              <a:rPr lang="en-US" b="1" dirty="0">
                <a:solidFill>
                  <a:srgbClr val="009999"/>
                </a:solidFill>
              </a:rPr>
              <a:t>Training </a:t>
            </a:r>
            <a:r>
              <a:rPr lang="en-US" b="1" dirty="0" smtClean="0">
                <a:solidFill>
                  <a:srgbClr val="009999"/>
                </a:solidFill>
              </a:rPr>
              <a:t>data</a:t>
            </a:r>
            <a:r>
              <a:rPr lang="en-US" dirty="0" smtClean="0"/>
              <a:t>: </a:t>
            </a:r>
            <a:r>
              <a:rPr lang="en-US" dirty="0"/>
              <a:t>Thousands of images of each class and the expected output. For example, for all images of cats in this dataset, the expected output is (1, 0, 0</a:t>
            </a:r>
            <a:r>
              <a:rPr lang="en-US" dirty="0" smtClean="0"/>
              <a:t>).</a:t>
            </a:r>
          </a:p>
          <a:p>
            <a:r>
              <a:rPr lang="en-US" b="1" dirty="0">
                <a:solidFill>
                  <a:srgbClr val="009999"/>
                </a:solidFill>
              </a:rPr>
              <a:t>Cost </a:t>
            </a:r>
            <a:r>
              <a:rPr lang="en-US" b="1" dirty="0" smtClean="0">
                <a:solidFill>
                  <a:srgbClr val="009999"/>
                </a:solidFill>
              </a:rPr>
              <a:t>function</a:t>
            </a:r>
            <a:r>
              <a:rPr lang="en-US" dirty="0" smtClean="0"/>
              <a:t>:</a:t>
            </a:r>
            <a:r>
              <a:rPr lang="en-US" b="1" dirty="0" smtClean="0"/>
              <a:t> </a:t>
            </a:r>
            <a:r>
              <a:rPr lang="en-US" dirty="0"/>
              <a:t>A cost function sums up the errors made by the neural network over all images in the training </a:t>
            </a:r>
            <a:r>
              <a:rPr lang="en-US" dirty="0" smtClean="0"/>
              <a:t>set. </a:t>
            </a:r>
            <a:r>
              <a:rPr lang="en-US" b="1" dirty="0"/>
              <a:t>The goal of training is to find the knob settings that will minimize the cost function</a:t>
            </a:r>
            <a:r>
              <a:rPr lang="en-US" dirty="0" smtClean="0"/>
              <a:t>.</a:t>
            </a:r>
          </a:p>
          <a:p>
            <a:r>
              <a:rPr lang="en-US" b="1" dirty="0">
                <a:solidFill>
                  <a:srgbClr val="009999"/>
                </a:solidFill>
              </a:rPr>
              <a:t>How to update the knob settings</a:t>
            </a:r>
            <a:r>
              <a:rPr lang="en-US" dirty="0"/>
              <a:t>: </a:t>
            </a:r>
            <a:r>
              <a:rPr lang="en-US" dirty="0" smtClean="0"/>
              <a:t>to </a:t>
            </a:r>
            <a:r>
              <a:rPr lang="en-US" dirty="0"/>
              <a:t>update the knob settings based on the error we observe over all training </a:t>
            </a:r>
            <a:r>
              <a:rPr lang="en-US" dirty="0" smtClean="0"/>
              <a:t>images (SGD with </a:t>
            </a:r>
            <a:r>
              <a:rPr lang="en-US" dirty="0" err="1" smtClean="0"/>
              <a:t>backprop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  <a:p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82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Gradient Desc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429" y="3857509"/>
            <a:ext cx="4416425" cy="280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  <a:latin typeface="+mn-lt"/>
              </a:rPr>
              <a:t>Gradient Descent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5031"/>
            <a:ext cx="7886700" cy="4611932"/>
          </a:xfrm>
        </p:spPr>
        <p:txBody>
          <a:bodyPr/>
          <a:lstStyle/>
          <a:p>
            <a:r>
              <a:rPr lang="en-US" dirty="0" smtClean="0"/>
              <a:t>Imagine our cost function is shaped like a bowl</a:t>
            </a:r>
          </a:p>
          <a:p>
            <a:r>
              <a:rPr lang="en-US" dirty="0" smtClean="0"/>
              <a:t>If our current estimate of weight is W</a:t>
            </a:r>
            <a:r>
              <a:rPr lang="en-US" baseline="-25000" dirty="0" smtClean="0"/>
              <a:t>e, </a:t>
            </a:r>
            <a:r>
              <a:rPr lang="en-US" dirty="0" smtClean="0"/>
              <a:t>we </a:t>
            </a:r>
            <a:r>
              <a:rPr lang="en-US" dirty="0"/>
              <a:t>could find the slope of the cost function and move a step closer to the optimum knob </a:t>
            </a:r>
            <a:r>
              <a:rPr lang="en-US" dirty="0" smtClean="0"/>
              <a:t>setting W</a:t>
            </a:r>
            <a:r>
              <a:rPr lang="en-US" baseline="-25000" dirty="0" smtClean="0"/>
              <a:t>o</a:t>
            </a:r>
          </a:p>
          <a:p>
            <a:r>
              <a:rPr lang="en-US" dirty="0"/>
              <a:t>This procedure is called </a:t>
            </a:r>
            <a:r>
              <a:rPr lang="en-US" b="1" dirty="0">
                <a:solidFill>
                  <a:srgbClr val="C00000"/>
                </a:solidFill>
              </a:rPr>
              <a:t>Gradient Descent</a:t>
            </a:r>
            <a:r>
              <a:rPr lang="en-US" dirty="0"/>
              <a:t> because we are moving down (</a:t>
            </a:r>
            <a:r>
              <a:rPr lang="en-US" dirty="0">
                <a:solidFill>
                  <a:srgbClr val="009999"/>
                </a:solidFill>
              </a:rPr>
              <a:t>descending</a:t>
            </a:r>
            <a:r>
              <a:rPr lang="en-US" dirty="0"/>
              <a:t>) the curve based on the slope (</a:t>
            </a:r>
            <a:r>
              <a:rPr lang="en-US" dirty="0">
                <a:solidFill>
                  <a:srgbClr val="009999"/>
                </a:solidFill>
              </a:rPr>
              <a:t>gradient</a:t>
            </a:r>
            <a:r>
              <a:rPr lang="en-US" dirty="0" smtClean="0"/>
              <a:t>)</a:t>
            </a:r>
          </a:p>
          <a:p>
            <a:r>
              <a:rPr lang="en-US" dirty="0" smtClean="0"/>
              <a:t>We stop training when the minimum is achieved (converged)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95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  <a:latin typeface="+mn-lt"/>
              </a:rPr>
              <a:t>Gradient Descent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5031"/>
            <a:ext cx="7886700" cy="461193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259085"/>
            <a:ext cx="7750419" cy="27877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574473" y="4017817"/>
            <a:ext cx="304800" cy="443347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TextBox 5"/>
          <p:cNvSpPr txBox="1"/>
          <p:nvPr/>
        </p:nvSpPr>
        <p:spPr>
          <a:xfrm>
            <a:off x="3228110" y="5045761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Learning rate</a:t>
            </a:r>
            <a:endParaRPr lang="en-MY" dirty="0">
              <a:solidFill>
                <a:srgbClr val="00B05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782291" y="4461164"/>
            <a:ext cx="96982" cy="585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69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  <a:latin typeface="+mn-lt"/>
              </a:rPr>
              <a:t>Gradient Descent: learning rate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5031"/>
            <a:ext cx="7886700" cy="4611932"/>
          </a:xfrm>
        </p:spPr>
        <p:txBody>
          <a:bodyPr/>
          <a:lstStyle/>
          <a:p>
            <a:r>
              <a:rPr lang="en-US" dirty="0" smtClean="0"/>
              <a:t>Learning rate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controls the </a:t>
            </a:r>
            <a:r>
              <a:rPr lang="en-US" dirty="0"/>
              <a:t>convergence of cost to its minimum</a:t>
            </a:r>
          </a:p>
        </p:txBody>
      </p:sp>
      <p:pic>
        <p:nvPicPr>
          <p:cNvPr id="9218" name="Picture 2" descr="Image result for learning rate neural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751993"/>
            <a:ext cx="7691433" cy="298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33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  <a:latin typeface="+mn-lt"/>
              </a:rPr>
              <a:t>Cost function in high dimensional space!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76504"/>
            <a:ext cx="7886700" cy="368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9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  <a:latin typeface="+mn-lt"/>
              </a:rPr>
              <a:t>Let’s implement some neural networks!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It is easy using </a:t>
            </a:r>
            <a:r>
              <a:rPr lang="en-US" dirty="0" err="1" smtClean="0"/>
              <a:t>Keras</a:t>
            </a:r>
            <a:r>
              <a:rPr lang="en-US" dirty="0" smtClean="0"/>
              <a:t> with </a:t>
            </a:r>
            <a:r>
              <a:rPr lang="en-US" dirty="0" err="1" smtClean="0"/>
              <a:t>Tensorflow</a:t>
            </a:r>
            <a:r>
              <a:rPr lang="en-US" dirty="0" smtClean="0"/>
              <a:t> backend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Matlab</a:t>
            </a:r>
            <a:r>
              <a:rPr lang="en-US" dirty="0" smtClean="0"/>
              <a:t>, you can use </a:t>
            </a:r>
            <a:r>
              <a:rPr lang="en-US" dirty="0" err="1" smtClean="0"/>
              <a:t>matconvnet</a:t>
            </a:r>
            <a:endParaRPr lang="en-US" dirty="0"/>
          </a:p>
        </p:txBody>
      </p:sp>
      <p:pic>
        <p:nvPicPr>
          <p:cNvPr id="2050" name="Picture 2" descr="https://www.pyimagesearch.com/wp-content/uploads/2018/09/keras_tutorial_inst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3270738"/>
            <a:ext cx="4762500" cy="19145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8888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376847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Deep Learning?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250" y="2525464"/>
            <a:ext cx="7404100" cy="310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32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Neural Networks in Practice: </a:t>
            </a:r>
            <a:r>
              <a:rPr lang="en-US" b="1" dirty="0">
                <a:solidFill>
                  <a:srgbClr val="00B050"/>
                </a:solidFill>
              </a:rPr>
              <a:t>Mini-batches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56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Gradient Descent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81773"/>
            <a:ext cx="8243386" cy="29650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63008" y="5345724"/>
            <a:ext cx="4298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Can be extremely computational expensive!</a:t>
            </a:r>
            <a:endParaRPr 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3860640" y="3575160"/>
              <a:ext cx="1048320" cy="17463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51280" y="3565800"/>
                <a:ext cx="1067040" cy="176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358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Stochastic Gradient Descent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250" y="2465690"/>
            <a:ext cx="7404100" cy="322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6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Stochastic Gradient Descent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250" y="2666395"/>
            <a:ext cx="7404100" cy="282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4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Mini-batch Stochastic </a:t>
            </a:r>
            <a:r>
              <a:rPr lang="en-US" b="1" dirty="0"/>
              <a:t>Gradient Descent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250" y="2411329"/>
            <a:ext cx="7404100" cy="333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4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Mini-batches while training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More accurate estimation of gradient </a:t>
            </a:r>
            <a:endParaRPr lang="en-US" b="1" dirty="0" smtClean="0"/>
          </a:p>
          <a:p>
            <a:pPr lvl="1"/>
            <a:r>
              <a:rPr lang="en-US" dirty="0"/>
              <a:t>Smoother convergence </a:t>
            </a:r>
          </a:p>
          <a:p>
            <a:pPr lvl="1"/>
            <a:r>
              <a:rPr lang="en-US" dirty="0"/>
              <a:t>Allows for larger learning rates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Mini-batches lead to fast training! </a:t>
            </a:r>
            <a:endParaRPr lang="en-US" b="1" dirty="0" smtClean="0"/>
          </a:p>
          <a:p>
            <a:pPr lvl="1"/>
            <a:r>
              <a:rPr lang="en-US" dirty="0" smtClean="0"/>
              <a:t>Can </a:t>
            </a:r>
            <a:r>
              <a:rPr lang="en-US" dirty="0"/>
              <a:t>parallelize computation </a:t>
            </a:r>
            <a:endParaRPr lang="en-US" dirty="0" smtClean="0"/>
          </a:p>
          <a:p>
            <a:pPr lvl="1"/>
            <a:r>
              <a:rPr lang="en-US" dirty="0" smtClean="0"/>
              <a:t>Achieve </a:t>
            </a:r>
            <a:r>
              <a:rPr lang="en-US" dirty="0"/>
              <a:t>significant speed increases on </a:t>
            </a:r>
            <a:r>
              <a:rPr lang="en-US" dirty="0" smtClean="0"/>
              <a:t>GPU’s</a:t>
            </a:r>
          </a:p>
          <a:p>
            <a:pPr lvl="1"/>
            <a:endParaRPr lang="en-US" b="1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33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Neural Networks in Practice: </a:t>
            </a:r>
            <a:r>
              <a:rPr lang="en-US" b="1" dirty="0">
                <a:solidFill>
                  <a:srgbClr val="FFC000"/>
                </a:solidFill>
              </a:rPr>
              <a:t>Overfitting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65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Problem of Overfitting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250" y="2736607"/>
            <a:ext cx="7404100" cy="268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4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What is it?</a:t>
            </a:r>
          </a:p>
          <a:p>
            <a:pPr marL="0" indent="0">
              <a:buNone/>
            </a:pPr>
            <a:r>
              <a:rPr lang="en-US" dirty="0" smtClean="0"/>
              <a:t>Technique </a:t>
            </a:r>
            <a:r>
              <a:rPr lang="en-US" dirty="0"/>
              <a:t>that constrains our optimization problem to </a:t>
            </a:r>
            <a:r>
              <a:rPr lang="en-US" dirty="0" smtClean="0"/>
              <a:t>discourage </a:t>
            </a:r>
            <a:r>
              <a:rPr lang="en-US" dirty="0"/>
              <a:t>complex </a:t>
            </a:r>
            <a:r>
              <a:rPr lang="en-US" dirty="0" smtClean="0"/>
              <a:t>models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 smtClean="0"/>
              <a:t>Why is it needed?</a:t>
            </a:r>
          </a:p>
          <a:p>
            <a:pPr marL="514350" indent="-514350">
              <a:buAutoNum type="arabicParenR"/>
            </a:pPr>
            <a:r>
              <a:rPr lang="en-US" dirty="0" smtClean="0"/>
              <a:t>Improve </a:t>
            </a:r>
            <a:r>
              <a:rPr lang="en-US" b="1" dirty="0">
                <a:solidFill>
                  <a:srgbClr val="FF0000"/>
                </a:solidFill>
              </a:rPr>
              <a:t>generalization</a:t>
            </a:r>
            <a:r>
              <a:rPr lang="en-US" dirty="0"/>
              <a:t> of our model on unseen </a:t>
            </a:r>
            <a:r>
              <a:rPr lang="en-US" dirty="0" smtClean="0"/>
              <a:t>data by combatting overfitting</a:t>
            </a:r>
          </a:p>
          <a:p>
            <a:pPr marL="514350" indent="-514350">
              <a:buAutoNum type="arabicParenR"/>
            </a:pPr>
            <a:r>
              <a:rPr lang="en-US" dirty="0"/>
              <a:t>if there is noise in the data (which is often the case) the network may try to learn the nonlinearity introduced by the noise too, </a:t>
            </a:r>
            <a:r>
              <a:rPr lang="en-US" dirty="0">
                <a:solidFill>
                  <a:srgbClr val="FF0000"/>
                </a:solidFill>
              </a:rPr>
              <a:t>trying to fit the noisy </a:t>
            </a:r>
            <a:r>
              <a:rPr lang="en-US" dirty="0" smtClean="0">
                <a:solidFill>
                  <a:srgbClr val="FF0000"/>
                </a:solidFill>
              </a:rPr>
              <a:t>samples. </a:t>
            </a:r>
            <a:r>
              <a:rPr lang="en-US" dirty="0"/>
              <a:t>In such cases, the noisy samples should be treated as outliers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6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Regularization 1: Dropout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During </a:t>
            </a:r>
            <a:r>
              <a:rPr lang="en-US" dirty="0"/>
              <a:t>training, randomly set some activations to 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2787162"/>
            <a:ext cx="699135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89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Success Stories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08" y="1585668"/>
            <a:ext cx="4430487" cy="22519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66" y="3847538"/>
            <a:ext cx="5756167" cy="2630024"/>
          </a:xfrm>
          <a:prstGeom prst="rect">
            <a:avLst/>
          </a:prstGeom>
        </p:spPr>
      </p:pic>
      <p:pic>
        <p:nvPicPr>
          <p:cNvPr id="1026" name="Picture 2" descr="Image result for deepfake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330" y="527203"/>
            <a:ext cx="2822574" cy="211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4404" y="3169365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1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Regularization 1: Dropout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250" y="2391524"/>
            <a:ext cx="7404100" cy="33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4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Regularization 2: Early Stopping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Stop </a:t>
            </a:r>
            <a:r>
              <a:rPr lang="en-US" dirty="0"/>
              <a:t>training before we have a chance to </a:t>
            </a:r>
            <a:r>
              <a:rPr lang="en-US" dirty="0" err="1"/>
              <a:t>overfit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733743"/>
            <a:ext cx="8291512" cy="357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39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Feature Engineering vs.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Feature </a:t>
            </a:r>
            <a:r>
              <a:rPr lang="en-US" dirty="0"/>
              <a:t>engineering is the process of using </a:t>
            </a:r>
            <a:r>
              <a:rPr lang="en-US" dirty="0">
                <a:solidFill>
                  <a:srgbClr val="FF0000"/>
                </a:solidFill>
              </a:rPr>
              <a:t>domain knowledge</a:t>
            </a:r>
            <a:r>
              <a:rPr lang="en-US" dirty="0"/>
              <a:t> of the data to create features that make machine learning algorithms work. </a:t>
            </a:r>
            <a:r>
              <a:rPr lang="en-US" dirty="0" err="1" smtClean="0"/>
              <a:t>E.g</a:t>
            </a:r>
            <a:r>
              <a:rPr lang="en-US" dirty="0" smtClean="0"/>
              <a:t>: SIFT for image processing, MFCC for audio, </a:t>
            </a:r>
            <a:r>
              <a:rPr lang="en-US" dirty="0" err="1" smtClean="0"/>
              <a:t>etc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“</a:t>
            </a:r>
            <a:r>
              <a:rPr lang="en-US" dirty="0"/>
              <a:t>When working on a machine learning problem, feature engineering is </a:t>
            </a:r>
            <a:r>
              <a:rPr lang="en-US" dirty="0">
                <a:solidFill>
                  <a:srgbClr val="FF0000"/>
                </a:solidFill>
              </a:rPr>
              <a:t>manually designing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what the input x's should be.” </a:t>
            </a:r>
            <a:r>
              <a:rPr lang="en-US" dirty="0" smtClean="0"/>
              <a:t>- Shayne </a:t>
            </a:r>
            <a:r>
              <a:rPr lang="en-US" dirty="0" err="1" smtClean="0"/>
              <a:t>Miel</a:t>
            </a:r>
            <a:r>
              <a:rPr lang="en-US" dirty="0" smtClean="0"/>
              <a:t>, </a:t>
            </a:r>
            <a:r>
              <a:rPr lang="en-US" dirty="0" err="1" smtClean="0"/>
              <a:t>Turnitin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“</a:t>
            </a:r>
            <a:r>
              <a:rPr lang="en-US" dirty="0"/>
              <a:t>Coming up with features is </a:t>
            </a:r>
            <a:r>
              <a:rPr lang="en-US" dirty="0">
                <a:solidFill>
                  <a:srgbClr val="FF0000"/>
                </a:solidFill>
              </a:rPr>
              <a:t>difficult, </a:t>
            </a:r>
            <a:r>
              <a:rPr lang="en-US" dirty="0" smtClean="0">
                <a:solidFill>
                  <a:srgbClr val="FF0000"/>
                </a:solidFill>
              </a:rPr>
              <a:t>time-consuming</a:t>
            </a:r>
            <a:r>
              <a:rPr lang="en-US" dirty="0">
                <a:solidFill>
                  <a:srgbClr val="FF0000"/>
                </a:solidFill>
              </a:rPr>
              <a:t>, requires expert knowledge</a:t>
            </a:r>
            <a:r>
              <a:rPr lang="en-US" dirty="0"/>
              <a:t>.” </a:t>
            </a:r>
            <a:r>
              <a:rPr lang="en-US" dirty="0" smtClean="0"/>
              <a:t>- Andrew </a:t>
            </a:r>
            <a:r>
              <a:rPr lang="en-US" dirty="0"/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22171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Handcrafted VS Learning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4335" y="2057400"/>
            <a:ext cx="6649929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6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Deep Learning?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 engineered features are time consuming, brittle and not scalable in practice </a:t>
            </a:r>
            <a:endParaRPr lang="en-US" dirty="0" smtClean="0"/>
          </a:p>
          <a:p>
            <a:r>
              <a:rPr lang="en-US" dirty="0" smtClean="0"/>
              <a:t>Can </a:t>
            </a:r>
            <a:r>
              <a:rPr lang="en-US" dirty="0"/>
              <a:t>we learn the </a:t>
            </a:r>
            <a:r>
              <a:rPr lang="en-US" b="1" dirty="0">
                <a:solidFill>
                  <a:srgbClr val="FF0000"/>
                </a:solidFill>
              </a:rPr>
              <a:t>underlying </a:t>
            </a:r>
            <a:r>
              <a:rPr lang="en-US" b="1" dirty="0" smtClean="0">
                <a:solidFill>
                  <a:srgbClr val="FF0000"/>
                </a:solidFill>
              </a:rPr>
              <a:t>feature representation </a:t>
            </a:r>
            <a:r>
              <a:rPr lang="en-US" dirty="0"/>
              <a:t>directly from data?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34" y="3635984"/>
            <a:ext cx="7028352" cy="228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4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is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21114</TotalTime>
  <Words>1204</Words>
  <Application>Microsoft Office PowerPoint</Application>
  <PresentationFormat>On-screen Show (4:3)</PresentationFormat>
  <Paragraphs>155</Paragraphs>
  <Slides>61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Corbel</vt:lpstr>
      <vt:lpstr>Wingdings</vt:lpstr>
      <vt:lpstr>Basis</vt:lpstr>
      <vt:lpstr>Deep learning for computer vision</vt:lpstr>
      <vt:lpstr>Agenda</vt:lpstr>
      <vt:lpstr>Lets learn together!</vt:lpstr>
      <vt:lpstr>Scope for today</vt:lpstr>
      <vt:lpstr>Deep Learning?</vt:lpstr>
      <vt:lpstr>Success Stories</vt:lpstr>
      <vt:lpstr>Feature Engineering vs. Learning</vt:lpstr>
      <vt:lpstr>Handcrafted VS Learning</vt:lpstr>
      <vt:lpstr>Why Deep Learning? </vt:lpstr>
      <vt:lpstr>Why Now?</vt:lpstr>
      <vt:lpstr>PowerPoint Presentation</vt:lpstr>
      <vt:lpstr>How scale is enabling deep learning</vt:lpstr>
      <vt:lpstr>Perceptron</vt:lpstr>
      <vt:lpstr>The Perceptron: Forward Propagation </vt:lpstr>
      <vt:lpstr>The Perceptron: Forward Propagation </vt:lpstr>
      <vt:lpstr>The Perceptron: Forward Propagation </vt:lpstr>
      <vt:lpstr>The Perceptron: Forward Propagation </vt:lpstr>
      <vt:lpstr>Common (Non-linear) Activation Functions </vt:lpstr>
      <vt:lpstr>Importance of Activation Functions </vt:lpstr>
      <vt:lpstr>Importance of Activation Functions </vt:lpstr>
      <vt:lpstr>Building Neural Networks with Perceptrons</vt:lpstr>
      <vt:lpstr>The Perceptron: Simplified</vt:lpstr>
      <vt:lpstr>Multi Output Perceptron </vt:lpstr>
      <vt:lpstr>Single Layer Neural Network </vt:lpstr>
      <vt:lpstr>Single Layer Neural Network </vt:lpstr>
      <vt:lpstr>Deep Neural Network </vt:lpstr>
      <vt:lpstr>Applying Neural Networks</vt:lpstr>
      <vt:lpstr>Example Problem </vt:lpstr>
      <vt:lpstr>Example Problem: Will I pass this class? </vt:lpstr>
      <vt:lpstr>Example Problem: Will I pass this class? </vt:lpstr>
      <vt:lpstr>Example Problem: Will I pass this class? </vt:lpstr>
      <vt:lpstr>Example Problem: Will I pass this class? </vt:lpstr>
      <vt:lpstr>Quantifying Loss </vt:lpstr>
      <vt:lpstr>Empirical Loss </vt:lpstr>
      <vt:lpstr>Binary Cross Entropy Loss </vt:lpstr>
      <vt:lpstr>Mean Squared Error Loss </vt:lpstr>
      <vt:lpstr>Neural Networks as a blackbox</vt:lpstr>
      <vt:lpstr>Understanding the Neural Network Output</vt:lpstr>
      <vt:lpstr>How about the input?</vt:lpstr>
      <vt:lpstr>Fully Connected Neural Network</vt:lpstr>
      <vt:lpstr>What does it mean to train a Neural Network ?</vt:lpstr>
      <vt:lpstr>How to train a Neural Network?</vt:lpstr>
      <vt:lpstr>How to train a Neural Network?</vt:lpstr>
      <vt:lpstr>Gradient Descent</vt:lpstr>
      <vt:lpstr>Gradient Descent</vt:lpstr>
      <vt:lpstr>Gradient Descent: learning rate</vt:lpstr>
      <vt:lpstr>Cost function in high dimensional space!</vt:lpstr>
      <vt:lpstr>Let’s implement some neural networks!</vt:lpstr>
      <vt:lpstr>PowerPoint Presentation</vt:lpstr>
      <vt:lpstr>Neural Networks in Practice: Mini-batches</vt:lpstr>
      <vt:lpstr>Gradient Descent </vt:lpstr>
      <vt:lpstr>Stochastic Gradient Descent</vt:lpstr>
      <vt:lpstr>Stochastic Gradient Descent</vt:lpstr>
      <vt:lpstr>Mini-batch Stochastic Gradient Descent</vt:lpstr>
      <vt:lpstr>Mini-batches while training </vt:lpstr>
      <vt:lpstr>Neural Networks in Practice: Overfitting</vt:lpstr>
      <vt:lpstr>The Problem of Overfitting </vt:lpstr>
      <vt:lpstr>Regularization</vt:lpstr>
      <vt:lpstr>Regularization 1: Dropout </vt:lpstr>
      <vt:lpstr>Regularization 1: Dropout </vt:lpstr>
      <vt:lpstr>Regularization 2: Early Stopping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Vision MCT 4323/ MCTE 4323</dc:title>
  <dc:creator>Windows User</dc:creator>
  <cp:lastModifiedBy>Windows User</cp:lastModifiedBy>
  <cp:revision>493</cp:revision>
  <dcterms:created xsi:type="dcterms:W3CDTF">2018-07-19T04:24:13Z</dcterms:created>
  <dcterms:modified xsi:type="dcterms:W3CDTF">2019-07-09T04:52:46Z</dcterms:modified>
</cp:coreProperties>
</file>